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8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36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50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3F7BAB-7AD6-5EFE-D65C-D5F88E2C9A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5F980F-2EC9-BB63-E245-F4B9F31790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6D37B7-64EA-407B-9943-48EA7848F10F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0772CF-4209-F0FF-F926-1B10549C7C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75EBF2-CAE4-145A-5024-F9B1201095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36D2D-A486-474F-9950-CB304D2D1E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48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2C8B09-C598-46C5-B716-C9920DDAC0F0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1DEFF-51C7-434B-9B84-878FC3AC5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522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eft-band">
            <a:extLst>
              <a:ext uri="{FF2B5EF4-FFF2-40B4-BE49-F238E27FC236}">
                <a16:creationId xmlns:a16="http://schemas.microsoft.com/office/drawing/2014/main" id="{2BF0AE21-378D-ADD0-8947-A769DEC04A1B}"/>
              </a:ext>
            </a:extLst>
          </p:cNvPr>
          <p:cNvSpPr>
            <a:spLocks noGrp="1"/>
          </p:cNvSpPr>
          <p:nvPr userDrawn="1"/>
        </p:nvSpPr>
        <p:spPr>
          <a:xfrm>
            <a:off x="-12700" y="-12700"/>
            <a:ext cx="266700" cy="6858000"/>
          </a:xfrm>
          <a:prstGeom prst="rect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10" name="orange-band">
            <a:extLst>
              <a:ext uri="{FF2B5EF4-FFF2-40B4-BE49-F238E27FC236}">
                <a16:creationId xmlns:a16="http://schemas.microsoft.com/office/drawing/2014/main" id="{BE76AAFB-5243-742B-8F2C-64ED2387211E}"/>
              </a:ext>
            </a:extLst>
          </p:cNvPr>
          <p:cNvSpPr>
            <a:spLocks noGrp="1"/>
          </p:cNvSpPr>
          <p:nvPr userDrawn="1"/>
        </p:nvSpPr>
        <p:spPr>
          <a:xfrm>
            <a:off x="-12700" y="-12700"/>
            <a:ext cx="266700" cy="1952625"/>
          </a:xfrm>
          <a:prstGeom prst="rect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12" name="gold-band">
            <a:extLst>
              <a:ext uri="{FF2B5EF4-FFF2-40B4-BE49-F238E27FC236}">
                <a16:creationId xmlns:a16="http://schemas.microsoft.com/office/drawing/2014/main" id="{429F5BFA-BDF9-879D-717E-57282239E394}"/>
              </a:ext>
            </a:extLst>
          </p:cNvPr>
          <p:cNvSpPr>
            <a:spLocks noGrp="1"/>
          </p:cNvSpPr>
          <p:nvPr userDrawn="1"/>
        </p:nvSpPr>
        <p:spPr>
          <a:xfrm>
            <a:off x="-12700" y="1939924"/>
            <a:ext cx="266700" cy="1489075"/>
          </a:xfrm>
          <a:prstGeom prst="rect">
            <a:avLst/>
          </a:prstGeom>
          <a:solidFill>
            <a:srgbClr val="F4B94C"/>
          </a:solidFill>
          <a:ln w="0">
            <a:noFill/>
            <a:prstDash val="solid"/>
          </a:ln>
        </p:spPr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1DF55D7-98C2-9018-77C0-E80C1CC31F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671635" y="457200"/>
            <a:ext cx="7229231" cy="2114550"/>
          </a:xfrm>
          <a:prstGeom prst="rect">
            <a:avLst/>
          </a:prstGeom>
        </p:spPr>
      </p:pic>
      <p:sp>
        <p:nvSpPr>
          <p:cNvPr id="16" name="decor-teal">
            <a:extLst>
              <a:ext uri="{FF2B5EF4-FFF2-40B4-BE49-F238E27FC236}">
                <a16:creationId xmlns:a16="http://schemas.microsoft.com/office/drawing/2014/main" id="{BC7D500D-7535-A70A-95EA-C4453A74DBDE}"/>
              </a:ext>
            </a:extLst>
          </p:cNvPr>
          <p:cNvSpPr>
            <a:spLocks noGrp="1"/>
          </p:cNvSpPr>
          <p:nvPr userDrawn="1"/>
        </p:nvSpPr>
        <p:spPr>
          <a:xfrm>
            <a:off x="9906000" y="2952750"/>
            <a:ext cx="1009650" cy="1009650"/>
          </a:xfrm>
          <a:prstGeom prst="ellipse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18" name="decor-orange">
            <a:extLst>
              <a:ext uri="{FF2B5EF4-FFF2-40B4-BE49-F238E27FC236}">
                <a16:creationId xmlns:a16="http://schemas.microsoft.com/office/drawing/2014/main" id="{A4D4DDEC-B7F0-F37B-B0A2-3C325F8A1105}"/>
              </a:ext>
            </a:extLst>
          </p:cNvPr>
          <p:cNvSpPr>
            <a:spLocks noGrp="1"/>
          </p:cNvSpPr>
          <p:nvPr userDrawn="1"/>
        </p:nvSpPr>
        <p:spPr>
          <a:xfrm>
            <a:off x="10401300" y="3857625"/>
            <a:ext cx="514350" cy="514350"/>
          </a:xfrm>
          <a:prstGeom prst="ellipse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20" name="decor-gold">
            <a:extLst>
              <a:ext uri="{FF2B5EF4-FFF2-40B4-BE49-F238E27FC236}">
                <a16:creationId xmlns:a16="http://schemas.microsoft.com/office/drawing/2014/main" id="{183C8F28-21B8-0D9B-F6D3-7FCFCA78A5FC}"/>
              </a:ext>
            </a:extLst>
          </p:cNvPr>
          <p:cNvSpPr>
            <a:spLocks noGrp="1"/>
          </p:cNvSpPr>
          <p:nvPr userDrawn="1"/>
        </p:nvSpPr>
        <p:spPr>
          <a:xfrm>
            <a:off x="9572625" y="4095750"/>
            <a:ext cx="342900" cy="342900"/>
          </a:xfrm>
          <a:prstGeom prst="ellipse">
            <a:avLst/>
          </a:prstGeom>
          <a:solidFill>
            <a:srgbClr val="F4B94C"/>
          </a:solidFill>
          <a:ln w="0">
            <a:noFill/>
            <a:prstDash val="solid"/>
          </a:ln>
        </p:spPr>
      </p:sp>
      <p:sp>
        <p:nvSpPr>
          <p:cNvPr id="24" name="title-rule">
            <a:extLst>
              <a:ext uri="{FF2B5EF4-FFF2-40B4-BE49-F238E27FC236}">
                <a16:creationId xmlns:a16="http://schemas.microsoft.com/office/drawing/2014/main" id="{1AA901B3-3654-0D2F-DFFD-ADA8B4DAEAF1}"/>
              </a:ext>
            </a:extLst>
          </p:cNvPr>
          <p:cNvSpPr>
            <a:spLocks noGrp="1"/>
          </p:cNvSpPr>
          <p:nvPr userDrawn="1"/>
        </p:nvSpPr>
        <p:spPr>
          <a:xfrm>
            <a:off x="857250" y="4686300"/>
            <a:ext cx="1714500" cy="47625"/>
          </a:xfrm>
          <a:prstGeom prst="rect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26" name="footer">
            <a:extLst>
              <a:ext uri="{FF2B5EF4-FFF2-40B4-BE49-F238E27FC236}">
                <a16:creationId xmlns:a16="http://schemas.microsoft.com/office/drawing/2014/main" id="{3712F63E-CF9C-839E-24F4-3EBC949C36EF}"/>
              </a:ext>
            </a:extLst>
          </p:cNvPr>
          <p:cNvSpPr>
            <a:spLocks noGrp="1"/>
          </p:cNvSpPr>
          <p:nvPr userDrawn="1"/>
        </p:nvSpPr>
        <p:spPr>
          <a:xfrm>
            <a:off x="685800" y="64008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687174"/>
                </a:solidFill>
              </a:defRPr>
            </a:pPr>
            <a:r>
              <a:rPr sz="900" b="1">
                <a:solidFill>
                  <a:srgbClr val="687174"/>
                </a:solidFill>
              </a:rPr>
              <a:t>ICIEAHS 2026</a:t>
            </a:r>
          </a:p>
        </p:txBody>
      </p:sp>
      <p:sp>
        <p:nvSpPr>
          <p:cNvPr id="27" name="placeholder_3">
            <a:extLst>
              <a:ext uri="{FF2B5EF4-FFF2-40B4-BE49-F238E27FC236}">
                <a16:creationId xmlns:a16="http://schemas.microsoft.com/office/drawing/2014/main" id="{44B6E029-3428-8509-04CB-E525B4918E5C}"/>
              </a:ext>
            </a:extLst>
          </p:cNvPr>
          <p:cNvSpPr>
            <a:spLocks noGrp="1"/>
          </p:cNvSpPr>
          <p:nvPr>
            <p:ph type="body" hasCustomPrompt="1"/>
          </p:nvPr>
        </p:nvSpPr>
        <p:spPr>
          <a:xfrm>
            <a:off x="857250" y="5028026"/>
            <a:ext cx="7429500" cy="320588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500" b="1" kern="1200" dirty="0">
                <a:solidFill>
                  <a:srgbClr val="30323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303234"/>
                </a:solidFill>
              </a:defRPr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3032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Presenter Name  •  Affiliation</a:t>
            </a:r>
          </a:p>
        </p:txBody>
      </p:sp>
      <p:sp>
        <p:nvSpPr>
          <p:cNvPr id="40" name="event-details">
            <a:extLst>
              <a:ext uri="{FF2B5EF4-FFF2-40B4-BE49-F238E27FC236}">
                <a16:creationId xmlns:a16="http://schemas.microsoft.com/office/drawing/2014/main" id="{6B0FBF3C-10D7-CC98-3F3C-C3EE57178943}"/>
              </a:ext>
            </a:extLst>
          </p:cNvPr>
          <p:cNvSpPr>
            <a:spLocks noGrp="1"/>
          </p:cNvSpPr>
          <p:nvPr userDrawn="1"/>
        </p:nvSpPr>
        <p:spPr>
          <a:xfrm>
            <a:off x="838200" y="5494751"/>
            <a:ext cx="723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687174"/>
                </a:solidFill>
              </a:defRPr>
            </a:pPr>
            <a:r>
              <a:rPr lang="en-US" sz="1350" b="0" dirty="0">
                <a:solidFill>
                  <a:srgbClr val="687174"/>
                </a:solidFill>
              </a:rPr>
              <a:t>23–24 September 2026 </a:t>
            </a:r>
            <a:r>
              <a:rPr sz="1350" b="0" dirty="0">
                <a:solidFill>
                  <a:srgbClr val="687174"/>
                </a:solidFill>
              </a:rPr>
              <a:t>•  </a:t>
            </a:r>
            <a:r>
              <a:rPr lang="en-US" sz="1350" b="0" dirty="0">
                <a:solidFill>
                  <a:srgbClr val="687174"/>
                </a:solidFill>
              </a:rPr>
              <a:t>Duhok Polytechnic University, Duhok, Kurdistan Region, Iraq</a:t>
            </a:r>
            <a:endParaRPr sz="1350" b="0" dirty="0">
              <a:solidFill>
                <a:srgbClr val="687174"/>
              </a:solidFill>
            </a:endParaRP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5283083C-DF44-F245-9833-D33B702598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2691861"/>
            <a:ext cx="7480301" cy="99060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050" b="1" kern="1200" dirty="0" smtClean="0">
                <a:solidFill>
                  <a:srgbClr val="30323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50" b="1">
                <a:solidFill>
                  <a:srgbClr val="303234"/>
                </a:solidFill>
              </a:defRPr>
            </a:pPr>
            <a:r>
              <a:rPr kumimoji="0" lang="en-US" sz="4050" b="1" i="0" u="none" strike="noStrike" kern="1200" cap="none" spc="0" normalizeH="0" baseline="0" noProof="0" dirty="0">
                <a:ln>
                  <a:noFill/>
                </a:ln>
                <a:solidFill>
                  <a:srgbClr val="3032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Presentation Title</a:t>
            </a:r>
          </a:p>
        </p:txBody>
      </p:sp>
      <p:sp>
        <p:nvSpPr>
          <p:cNvPr id="43" name="Text Placeholder 41">
            <a:extLst>
              <a:ext uri="{FF2B5EF4-FFF2-40B4-BE49-F238E27FC236}">
                <a16:creationId xmlns:a16="http://schemas.microsoft.com/office/drawing/2014/main" id="{15FED52C-CA0E-1031-E19D-64A2B268E6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849" y="3937000"/>
            <a:ext cx="7480301" cy="54864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875" b="0" kern="1200" dirty="0" smtClean="0">
                <a:solidFill>
                  <a:srgbClr val="257985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0">
                <a:solidFill>
                  <a:srgbClr val="257985"/>
                </a:solidFill>
              </a:defRPr>
            </a:pPr>
            <a:r>
              <a:rPr kumimoji="0" lang="en-US" sz="1875" b="0" i="0" u="none" strike="noStrike" kern="1200" cap="none" spc="0" normalizeH="0" baseline="0" noProof="0" dirty="0">
                <a:ln>
                  <a:noFill/>
                </a:ln>
                <a:solidFill>
                  <a:srgbClr val="25798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Optional subtitle or research focus</a:t>
            </a:r>
          </a:p>
        </p:txBody>
      </p:sp>
    </p:spTree>
    <p:extLst>
      <p:ext uri="{BB962C8B-B14F-4D97-AF65-F5344CB8AC3E}">
        <p14:creationId xmlns:p14="http://schemas.microsoft.com/office/powerpoint/2010/main" val="2645140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-accent">
            <a:extLst>
              <a:ext uri="{FF2B5EF4-FFF2-40B4-BE49-F238E27FC236}">
                <a16:creationId xmlns:a16="http://schemas.microsoft.com/office/drawing/2014/main" id="{DEB8D036-39A3-30F2-06D7-14E802E1E0CC}"/>
              </a:ext>
            </a:extLst>
          </p:cNvPr>
          <p:cNvSpPr>
            <a:spLocks noGrp="1"/>
          </p:cNvSpPr>
          <p:nvPr userDrawn="1"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9" name="orange-mark">
            <a:extLst>
              <a:ext uri="{FF2B5EF4-FFF2-40B4-BE49-F238E27FC236}">
                <a16:creationId xmlns:a16="http://schemas.microsoft.com/office/drawing/2014/main" id="{6A0AA071-BF73-F80B-6B3F-E2078AD96B43}"/>
              </a:ext>
            </a:extLst>
          </p:cNvPr>
          <p:cNvSpPr>
            <a:spLocks noGrp="1"/>
          </p:cNvSpPr>
          <p:nvPr userDrawn="1"/>
        </p:nvSpPr>
        <p:spPr>
          <a:xfrm>
            <a:off x="0" y="0"/>
            <a:ext cx="1571625" cy="171450"/>
          </a:xfrm>
          <a:prstGeom prst="rect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11" name="gold-mark">
            <a:extLst>
              <a:ext uri="{FF2B5EF4-FFF2-40B4-BE49-F238E27FC236}">
                <a16:creationId xmlns:a16="http://schemas.microsoft.com/office/drawing/2014/main" id="{FE46FD02-95CA-15A1-7F70-6B3D117D5BD1}"/>
              </a:ext>
            </a:extLst>
          </p:cNvPr>
          <p:cNvSpPr>
            <a:spLocks noGrp="1"/>
          </p:cNvSpPr>
          <p:nvPr userDrawn="1"/>
        </p:nvSpPr>
        <p:spPr>
          <a:xfrm>
            <a:off x="1571625" y="0"/>
            <a:ext cx="1678202" cy="171450"/>
          </a:xfrm>
          <a:prstGeom prst="rect">
            <a:avLst/>
          </a:prstGeom>
          <a:solidFill>
            <a:srgbClr val="F4B94C"/>
          </a:solidFill>
          <a:ln w="0">
            <a:noFill/>
            <a:prstDash val="solid"/>
          </a:ln>
        </p:spPr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5942B54-AEDC-5FF4-3BF0-487A697336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11030235" y="400050"/>
            <a:ext cx="513780" cy="628650"/>
          </a:xfrm>
          <a:prstGeom prst="rect">
            <a:avLst/>
          </a:prstGeom>
        </p:spPr>
      </p:pic>
      <p:sp>
        <p:nvSpPr>
          <p:cNvPr id="15" name="footer">
            <a:extLst>
              <a:ext uri="{FF2B5EF4-FFF2-40B4-BE49-F238E27FC236}">
                <a16:creationId xmlns:a16="http://schemas.microsoft.com/office/drawing/2014/main" id="{B2655CA3-0889-28E3-2AA2-77DC25CA0C9A}"/>
              </a:ext>
            </a:extLst>
          </p:cNvPr>
          <p:cNvSpPr>
            <a:spLocks noGrp="1"/>
          </p:cNvSpPr>
          <p:nvPr userDrawn="1"/>
        </p:nvSpPr>
        <p:spPr>
          <a:xfrm>
            <a:off x="685800" y="64008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687174"/>
                </a:solidFill>
              </a:defRPr>
            </a:pPr>
            <a:r>
              <a:rPr sz="900" b="1">
                <a:solidFill>
                  <a:srgbClr val="687174"/>
                </a:solidFill>
              </a:rPr>
              <a:t>ICIEAHS 2026</a:t>
            </a:r>
          </a:p>
        </p:txBody>
      </p:sp>
      <p:sp>
        <p:nvSpPr>
          <p:cNvPr id="17" name="title-rule">
            <a:extLst>
              <a:ext uri="{FF2B5EF4-FFF2-40B4-BE49-F238E27FC236}">
                <a16:creationId xmlns:a16="http://schemas.microsoft.com/office/drawing/2014/main" id="{E17604D9-939C-3306-6153-EC45EAAAE302}"/>
              </a:ext>
            </a:extLst>
          </p:cNvPr>
          <p:cNvSpPr>
            <a:spLocks noGrp="1"/>
          </p:cNvSpPr>
          <p:nvPr userDrawn="1"/>
        </p:nvSpPr>
        <p:spPr>
          <a:xfrm>
            <a:off x="685800" y="1190625"/>
            <a:ext cx="10820400" cy="19050"/>
          </a:xfrm>
          <a:prstGeom prst="rect">
            <a:avLst/>
          </a:prstGeom>
          <a:solidFill>
            <a:srgbClr val="D9E6E7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645215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-accent">
            <a:extLst>
              <a:ext uri="{FF2B5EF4-FFF2-40B4-BE49-F238E27FC236}">
                <a16:creationId xmlns:a16="http://schemas.microsoft.com/office/drawing/2014/main" id="{DEB8D036-39A3-30F2-06D7-14E802E1E0CC}"/>
              </a:ext>
            </a:extLst>
          </p:cNvPr>
          <p:cNvSpPr>
            <a:spLocks noGrp="1"/>
          </p:cNvSpPr>
          <p:nvPr userDrawn="1"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9" name="orange-mark">
            <a:extLst>
              <a:ext uri="{FF2B5EF4-FFF2-40B4-BE49-F238E27FC236}">
                <a16:creationId xmlns:a16="http://schemas.microsoft.com/office/drawing/2014/main" id="{6A0AA071-BF73-F80B-6B3F-E2078AD96B43}"/>
              </a:ext>
            </a:extLst>
          </p:cNvPr>
          <p:cNvSpPr>
            <a:spLocks noGrp="1"/>
          </p:cNvSpPr>
          <p:nvPr userDrawn="1"/>
        </p:nvSpPr>
        <p:spPr>
          <a:xfrm>
            <a:off x="0" y="0"/>
            <a:ext cx="1571625" cy="171450"/>
          </a:xfrm>
          <a:prstGeom prst="rect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11" name="gold-mark">
            <a:extLst>
              <a:ext uri="{FF2B5EF4-FFF2-40B4-BE49-F238E27FC236}">
                <a16:creationId xmlns:a16="http://schemas.microsoft.com/office/drawing/2014/main" id="{FE46FD02-95CA-15A1-7F70-6B3D117D5BD1}"/>
              </a:ext>
            </a:extLst>
          </p:cNvPr>
          <p:cNvSpPr>
            <a:spLocks noGrp="1"/>
          </p:cNvSpPr>
          <p:nvPr userDrawn="1"/>
        </p:nvSpPr>
        <p:spPr>
          <a:xfrm>
            <a:off x="1571625" y="0"/>
            <a:ext cx="1678202" cy="171450"/>
          </a:xfrm>
          <a:prstGeom prst="rect">
            <a:avLst/>
          </a:prstGeom>
          <a:solidFill>
            <a:srgbClr val="F4B94C"/>
          </a:solidFill>
          <a:ln w="0">
            <a:noFill/>
            <a:prstDash val="solid"/>
          </a:ln>
        </p:spPr>
      </p:sp>
      <p:sp>
        <p:nvSpPr>
          <p:cNvPr id="15" name="footer">
            <a:extLst>
              <a:ext uri="{FF2B5EF4-FFF2-40B4-BE49-F238E27FC236}">
                <a16:creationId xmlns:a16="http://schemas.microsoft.com/office/drawing/2014/main" id="{B2655CA3-0889-28E3-2AA2-77DC25CA0C9A}"/>
              </a:ext>
            </a:extLst>
          </p:cNvPr>
          <p:cNvSpPr>
            <a:spLocks noGrp="1"/>
          </p:cNvSpPr>
          <p:nvPr userDrawn="1"/>
        </p:nvSpPr>
        <p:spPr>
          <a:xfrm>
            <a:off x="685800" y="64008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687174"/>
                </a:solidFill>
              </a:defRPr>
            </a:pPr>
            <a:r>
              <a:rPr sz="900" b="1" dirty="0">
                <a:solidFill>
                  <a:srgbClr val="687174"/>
                </a:solidFill>
              </a:rPr>
              <a:t>ICIEAHS 2026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2DBB72F-EB3F-8D53-0E4B-09830D998F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9382125" y="1202357"/>
            <a:ext cx="1428750" cy="1748186"/>
          </a:xfrm>
          <a:prstGeom prst="rect">
            <a:avLst/>
          </a:prstGeom>
        </p:spPr>
      </p:pic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4F203E1-0B7A-E5A4-F3BF-00A6A72B10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42961" y="3706019"/>
            <a:ext cx="6502400" cy="50958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FontTx/>
              <a:buNone/>
              <a:defRPr lang="en-US" sz="1800" b="0" kern="1200" noProof="0" dirty="0" smtClean="0">
                <a:solidFill>
                  <a:srgbClr val="68717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>
                <a:solidFill>
                  <a:srgbClr val="687174"/>
                </a:solidFill>
              </a:defRPr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8717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 short sentence that introduces the purpose of this section.</a:t>
            </a:r>
          </a:p>
        </p:txBody>
      </p:sp>
      <p:sp>
        <p:nvSpPr>
          <p:cNvPr id="33" name="Content Placeholder 29">
            <a:extLst>
              <a:ext uri="{FF2B5EF4-FFF2-40B4-BE49-F238E27FC236}">
                <a16:creationId xmlns:a16="http://schemas.microsoft.com/office/drawing/2014/main" id="{044E8891-B427-E68C-60BF-C2CC2B10A26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38200" y="2405944"/>
            <a:ext cx="7202488" cy="940419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FontTx/>
              <a:buNone/>
              <a:defRPr lang="en-US" sz="4200" b="1" kern="1200" noProof="0" dirty="0" smtClean="0">
                <a:solidFill>
                  <a:srgbClr val="30323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200" b="1">
                <a:solidFill>
                  <a:srgbClr val="303234"/>
                </a:solidFill>
              </a:defRPr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303234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Section Title</a:t>
            </a:r>
          </a:p>
        </p:txBody>
      </p:sp>
      <p:sp>
        <p:nvSpPr>
          <p:cNvPr id="36" name="Content Placeholder 29">
            <a:extLst>
              <a:ext uri="{FF2B5EF4-FFF2-40B4-BE49-F238E27FC236}">
                <a16:creationId xmlns:a16="http://schemas.microsoft.com/office/drawing/2014/main" id="{C69DBCDD-92BD-CE10-540B-A563B51A1AE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6611" y="1418475"/>
            <a:ext cx="3278189" cy="72782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FontTx/>
              <a:buNone/>
              <a:defRPr lang="en-US" sz="3900" b="1" kern="1200" noProof="0" dirty="0">
                <a:solidFill>
                  <a:srgbClr val="F4B94C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900" b="1">
                <a:solidFill>
                  <a:srgbClr val="F4B94C"/>
                </a:solidFill>
              </a:defRPr>
            </a:pPr>
            <a:r>
              <a:rPr kumimoji="0" lang="en-US" sz="3900" b="1" i="0" u="none" strike="noStrike" kern="1200" cap="none" spc="0" normalizeH="0" baseline="0" noProof="0" dirty="0">
                <a:ln>
                  <a:noFill/>
                </a:ln>
                <a:solidFill>
                  <a:srgbClr val="F4B94C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8" name="section-rule">
            <a:extLst>
              <a:ext uri="{FF2B5EF4-FFF2-40B4-BE49-F238E27FC236}">
                <a16:creationId xmlns:a16="http://schemas.microsoft.com/office/drawing/2014/main" id="{A136D83A-FD14-49B0-6953-3DAAAC297D19}"/>
              </a:ext>
            </a:extLst>
          </p:cNvPr>
          <p:cNvSpPr>
            <a:spLocks noGrp="1"/>
          </p:cNvSpPr>
          <p:nvPr userDrawn="1"/>
        </p:nvSpPr>
        <p:spPr>
          <a:xfrm>
            <a:off x="857250" y="4667250"/>
            <a:ext cx="1619250" cy="47625"/>
          </a:xfrm>
          <a:prstGeom prst="rect">
            <a:avLst/>
          </a:prstGeom>
          <a:solidFill>
            <a:srgbClr val="FF603B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595914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op-accent">
            <a:extLst>
              <a:ext uri="{FF2B5EF4-FFF2-40B4-BE49-F238E27FC236}">
                <a16:creationId xmlns:a16="http://schemas.microsoft.com/office/drawing/2014/main" id="{DEB8D036-39A3-30F2-06D7-14E802E1E0CC}"/>
              </a:ext>
            </a:extLst>
          </p:cNvPr>
          <p:cNvSpPr>
            <a:spLocks noGrp="1"/>
          </p:cNvSpPr>
          <p:nvPr userDrawn="1"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9" name="orange-mark">
            <a:extLst>
              <a:ext uri="{FF2B5EF4-FFF2-40B4-BE49-F238E27FC236}">
                <a16:creationId xmlns:a16="http://schemas.microsoft.com/office/drawing/2014/main" id="{6A0AA071-BF73-F80B-6B3F-E2078AD96B43}"/>
              </a:ext>
            </a:extLst>
          </p:cNvPr>
          <p:cNvSpPr>
            <a:spLocks noGrp="1"/>
          </p:cNvSpPr>
          <p:nvPr userDrawn="1"/>
        </p:nvSpPr>
        <p:spPr>
          <a:xfrm>
            <a:off x="0" y="0"/>
            <a:ext cx="1571625" cy="171450"/>
          </a:xfrm>
          <a:prstGeom prst="rect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11" name="gold-mark">
            <a:extLst>
              <a:ext uri="{FF2B5EF4-FFF2-40B4-BE49-F238E27FC236}">
                <a16:creationId xmlns:a16="http://schemas.microsoft.com/office/drawing/2014/main" id="{FE46FD02-95CA-15A1-7F70-6B3D117D5BD1}"/>
              </a:ext>
            </a:extLst>
          </p:cNvPr>
          <p:cNvSpPr>
            <a:spLocks noGrp="1"/>
          </p:cNvSpPr>
          <p:nvPr userDrawn="1"/>
        </p:nvSpPr>
        <p:spPr>
          <a:xfrm>
            <a:off x="1571625" y="0"/>
            <a:ext cx="1678202" cy="171450"/>
          </a:xfrm>
          <a:prstGeom prst="rect">
            <a:avLst/>
          </a:prstGeom>
          <a:solidFill>
            <a:srgbClr val="F4B94C"/>
          </a:solidFill>
          <a:ln w="0">
            <a:noFill/>
            <a:prstDash val="solid"/>
          </a:ln>
        </p:spPr>
      </p:sp>
      <p:sp>
        <p:nvSpPr>
          <p:cNvPr id="15" name="footer">
            <a:extLst>
              <a:ext uri="{FF2B5EF4-FFF2-40B4-BE49-F238E27FC236}">
                <a16:creationId xmlns:a16="http://schemas.microsoft.com/office/drawing/2014/main" id="{B2655CA3-0889-28E3-2AA2-77DC25CA0C9A}"/>
              </a:ext>
            </a:extLst>
          </p:cNvPr>
          <p:cNvSpPr>
            <a:spLocks noGrp="1"/>
          </p:cNvSpPr>
          <p:nvPr userDrawn="1"/>
        </p:nvSpPr>
        <p:spPr>
          <a:xfrm>
            <a:off x="685800" y="6400800"/>
            <a:ext cx="2286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00" b="1">
                <a:solidFill>
                  <a:srgbClr val="687174"/>
                </a:solidFill>
              </a:defRPr>
            </a:pPr>
            <a:r>
              <a:rPr sz="900" b="1" dirty="0">
                <a:solidFill>
                  <a:srgbClr val="687174"/>
                </a:solidFill>
              </a:rPr>
              <a:t>ICIEAHS 2026</a:t>
            </a:r>
          </a:p>
        </p:txBody>
      </p:sp>
      <p:sp>
        <p:nvSpPr>
          <p:cNvPr id="12" name="closing-title">
            <a:extLst>
              <a:ext uri="{FF2B5EF4-FFF2-40B4-BE49-F238E27FC236}">
                <a16:creationId xmlns:a16="http://schemas.microsoft.com/office/drawing/2014/main" id="{3A974BA3-CC88-343F-BED5-589C195191E4}"/>
              </a:ext>
            </a:extLst>
          </p:cNvPr>
          <p:cNvSpPr>
            <a:spLocks noGrp="1"/>
          </p:cNvSpPr>
          <p:nvPr userDrawn="1"/>
        </p:nvSpPr>
        <p:spPr>
          <a:xfrm>
            <a:off x="819150" y="2552700"/>
            <a:ext cx="82867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4200" b="1">
                <a:solidFill>
                  <a:srgbClr val="303234"/>
                </a:solidFill>
              </a:defRPr>
            </a:pPr>
            <a:r>
              <a:rPr sz="4200" b="1" dirty="0">
                <a:solidFill>
                  <a:srgbClr val="303234"/>
                </a:solidFill>
              </a:rPr>
              <a:t>Questions &amp; Discussion</a:t>
            </a:r>
          </a:p>
        </p:txBody>
      </p:sp>
      <p:sp>
        <p:nvSpPr>
          <p:cNvPr id="16" name="decor-teal">
            <a:extLst>
              <a:ext uri="{FF2B5EF4-FFF2-40B4-BE49-F238E27FC236}">
                <a16:creationId xmlns:a16="http://schemas.microsoft.com/office/drawing/2014/main" id="{F5D3BB38-7964-DE8C-9EB0-A582AEE4B0F5}"/>
              </a:ext>
            </a:extLst>
          </p:cNvPr>
          <p:cNvSpPr>
            <a:spLocks noGrp="1"/>
          </p:cNvSpPr>
          <p:nvPr userDrawn="1"/>
        </p:nvSpPr>
        <p:spPr>
          <a:xfrm>
            <a:off x="9906000" y="2952750"/>
            <a:ext cx="1009650" cy="1009650"/>
          </a:xfrm>
          <a:prstGeom prst="ellipse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19" name="decor-orange">
            <a:extLst>
              <a:ext uri="{FF2B5EF4-FFF2-40B4-BE49-F238E27FC236}">
                <a16:creationId xmlns:a16="http://schemas.microsoft.com/office/drawing/2014/main" id="{61DFC822-38E9-F0EF-910A-DDED04BBDBB4}"/>
              </a:ext>
            </a:extLst>
          </p:cNvPr>
          <p:cNvSpPr>
            <a:spLocks noGrp="1"/>
          </p:cNvSpPr>
          <p:nvPr userDrawn="1"/>
        </p:nvSpPr>
        <p:spPr>
          <a:xfrm>
            <a:off x="10401300" y="3857625"/>
            <a:ext cx="514350" cy="514350"/>
          </a:xfrm>
          <a:prstGeom prst="ellipse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21" name="decor-gold">
            <a:extLst>
              <a:ext uri="{FF2B5EF4-FFF2-40B4-BE49-F238E27FC236}">
                <a16:creationId xmlns:a16="http://schemas.microsoft.com/office/drawing/2014/main" id="{F0C1FF0B-D2E0-F364-53DF-31A3F393A973}"/>
              </a:ext>
            </a:extLst>
          </p:cNvPr>
          <p:cNvSpPr>
            <a:spLocks noGrp="1"/>
          </p:cNvSpPr>
          <p:nvPr userDrawn="1"/>
        </p:nvSpPr>
        <p:spPr>
          <a:xfrm>
            <a:off x="9572625" y="4095750"/>
            <a:ext cx="342900" cy="342900"/>
          </a:xfrm>
          <a:prstGeom prst="ellipse">
            <a:avLst/>
          </a:prstGeom>
          <a:solidFill>
            <a:srgbClr val="F4B94C"/>
          </a:solidFill>
          <a:ln w="0">
            <a:noFill/>
            <a:prstDash val="solid"/>
          </a:ln>
        </p:spPr>
      </p:sp>
      <p:sp>
        <p:nvSpPr>
          <p:cNvPr id="23" name="closing-subtitle">
            <a:extLst>
              <a:ext uri="{FF2B5EF4-FFF2-40B4-BE49-F238E27FC236}">
                <a16:creationId xmlns:a16="http://schemas.microsoft.com/office/drawing/2014/main" id="{4F0F27AA-1E3A-C836-F204-9781C7B89917}"/>
              </a:ext>
            </a:extLst>
          </p:cNvPr>
          <p:cNvSpPr>
            <a:spLocks noGrp="1"/>
          </p:cNvSpPr>
          <p:nvPr userDrawn="1"/>
        </p:nvSpPr>
        <p:spPr>
          <a:xfrm>
            <a:off x="838200" y="3667125"/>
            <a:ext cx="3810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0">
                <a:solidFill>
                  <a:srgbClr val="257985"/>
                </a:solidFill>
              </a:defRPr>
            </a:pPr>
            <a:r>
              <a:rPr sz="2025" b="0" dirty="0">
                <a:solidFill>
                  <a:srgbClr val="257985"/>
                </a:solidFill>
              </a:rPr>
              <a:t>Thank you</a:t>
            </a:r>
          </a:p>
        </p:txBody>
      </p:sp>
      <p:sp>
        <p:nvSpPr>
          <p:cNvPr id="25" name="closing-rule">
            <a:extLst>
              <a:ext uri="{FF2B5EF4-FFF2-40B4-BE49-F238E27FC236}">
                <a16:creationId xmlns:a16="http://schemas.microsoft.com/office/drawing/2014/main" id="{9EA005A1-3D6A-7A9A-9F65-8BD56C104E3A}"/>
              </a:ext>
            </a:extLst>
          </p:cNvPr>
          <p:cNvSpPr>
            <a:spLocks noGrp="1"/>
          </p:cNvSpPr>
          <p:nvPr userDrawn="1"/>
        </p:nvSpPr>
        <p:spPr>
          <a:xfrm>
            <a:off x="838200" y="4410075"/>
            <a:ext cx="1571625" cy="47625"/>
          </a:xfrm>
          <a:prstGeom prst="rect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27" name="conference-name">
            <a:extLst>
              <a:ext uri="{FF2B5EF4-FFF2-40B4-BE49-F238E27FC236}">
                <a16:creationId xmlns:a16="http://schemas.microsoft.com/office/drawing/2014/main" id="{B0B17D3C-9A93-DBB6-6030-9E6876D97FB4}"/>
              </a:ext>
            </a:extLst>
          </p:cNvPr>
          <p:cNvSpPr>
            <a:spLocks noGrp="1"/>
          </p:cNvSpPr>
          <p:nvPr userDrawn="1"/>
        </p:nvSpPr>
        <p:spPr>
          <a:xfrm>
            <a:off x="685800" y="6076948"/>
            <a:ext cx="9201150" cy="22860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0">
                <a:solidFill>
                  <a:srgbClr val="687174"/>
                </a:solidFill>
              </a:defRPr>
            </a:pPr>
            <a:r>
              <a:rPr sz="1050" b="0" dirty="0">
                <a:solidFill>
                  <a:srgbClr val="687174"/>
                </a:solidFill>
              </a:rPr>
              <a:t>International Conference on Informatics, Engineering &amp; Applied Health Sciences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1E09324-708F-F23A-ACC8-49743D69F0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2409825" y="304800"/>
            <a:ext cx="7229231" cy="2114550"/>
          </a:xfrm>
          <a:prstGeom prst="rect">
            <a:avLst/>
          </a:prstGeom>
        </p:spPr>
      </p:pic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2A0BA418-A14C-ECB6-A780-00517BDFAA2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4702175"/>
            <a:ext cx="6502400" cy="509587"/>
          </a:xfrm>
          <a:prstGeom prst="rect">
            <a:avLst/>
          </a:prstGeom>
          <a:ln>
            <a:noFill/>
          </a:ln>
        </p:spPr>
        <p:txBody>
          <a:bodyPr/>
          <a:lstStyle>
            <a:lvl1pPr algn="l">
              <a:buFontTx/>
              <a:buNone/>
              <a:defRPr lang="en-US" sz="1500" b="0" kern="1200" noProof="0">
                <a:solidFill>
                  <a:srgbClr val="303234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l">
              <a:buNone/>
              <a:defRPr sz="1500" b="0">
                <a:solidFill>
                  <a:srgbClr val="303234"/>
                </a:solidFill>
              </a:defRPr>
            </a:pPr>
            <a:r>
              <a:rPr lang="en-US" sz="1800" b="0" dirty="0">
                <a:solidFill>
                  <a:srgbClr val="303234"/>
                </a:solidFill>
              </a:rPr>
              <a:t>Presenter Name  •  email@example.com </a:t>
            </a:r>
          </a:p>
        </p:txBody>
      </p:sp>
    </p:spTree>
    <p:extLst>
      <p:ext uri="{BB962C8B-B14F-4D97-AF65-F5344CB8AC3E}">
        <p14:creationId xmlns:p14="http://schemas.microsoft.com/office/powerpoint/2010/main" val="2809067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0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D0531D-6DAB-EFB5-F7E0-83C179242569}"/>
              </a:ext>
            </a:extLst>
          </p:cNvPr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Presenter Name  •  Affiliation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68A8F-7E2E-1E7C-9A21-704CEC6591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F414D-1826-91C5-80AF-D794584E50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Optional subtitle or research focus</a:t>
            </a:r>
          </a:p>
        </p:txBody>
      </p:sp>
    </p:spTree>
    <p:extLst>
      <p:ext uri="{BB962C8B-B14F-4D97-AF65-F5344CB8AC3E}">
        <p14:creationId xmlns:p14="http://schemas.microsoft.com/office/powerpoint/2010/main" val="2685418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genda-number-1">
            <a:extLst>
              <a:ext uri="{FF2B5EF4-FFF2-40B4-BE49-F238E27FC236}">
                <a16:creationId xmlns:a16="http://schemas.microsoft.com/office/drawing/2014/main" id="{3C78F444-FBD9-3B92-C72F-ABB461536D74}"/>
              </a:ext>
            </a:extLst>
          </p:cNvPr>
          <p:cNvSpPr>
            <a:spLocks noGrp="1"/>
          </p:cNvSpPr>
          <p:nvPr/>
        </p:nvSpPr>
        <p:spPr>
          <a:xfrm>
            <a:off x="819150" y="1600200"/>
            <a:ext cx="762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FF603B"/>
                </a:solidFill>
              </a:defRPr>
            </a:pPr>
            <a:r>
              <a:rPr sz="2100" b="1" dirty="0">
                <a:solidFill>
                  <a:srgbClr val="FF603B"/>
                </a:solidFill>
              </a:rPr>
              <a:t>01</a:t>
            </a:r>
          </a:p>
        </p:txBody>
      </p:sp>
      <p:sp>
        <p:nvSpPr>
          <p:cNvPr id="5" name="agenda-item-1">
            <a:extLst>
              <a:ext uri="{FF2B5EF4-FFF2-40B4-BE49-F238E27FC236}">
                <a16:creationId xmlns:a16="http://schemas.microsoft.com/office/drawing/2014/main" id="{822E0496-713A-D549-A43C-92A3EF4F493A}"/>
              </a:ext>
            </a:extLst>
          </p:cNvPr>
          <p:cNvSpPr>
            <a:spLocks noGrp="1"/>
          </p:cNvSpPr>
          <p:nvPr/>
        </p:nvSpPr>
        <p:spPr>
          <a:xfrm>
            <a:off x="1714500" y="1600200"/>
            <a:ext cx="8096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303234"/>
                </a:solidFill>
              </a:defRPr>
            </a:pPr>
            <a:r>
              <a:rPr sz="2100" b="1" dirty="0">
                <a:solidFill>
                  <a:srgbClr val="303234"/>
                </a:solidFill>
              </a:rPr>
              <a:t>Background and motivation</a:t>
            </a:r>
          </a:p>
        </p:txBody>
      </p:sp>
      <p:sp>
        <p:nvSpPr>
          <p:cNvPr id="7" name="agenda-rule-1">
            <a:extLst>
              <a:ext uri="{FF2B5EF4-FFF2-40B4-BE49-F238E27FC236}">
                <a16:creationId xmlns:a16="http://schemas.microsoft.com/office/drawing/2014/main" id="{F05866A5-FFDC-C4D0-43D2-25DEB6B8EBD6}"/>
              </a:ext>
            </a:extLst>
          </p:cNvPr>
          <p:cNvSpPr>
            <a:spLocks noGrp="1"/>
          </p:cNvSpPr>
          <p:nvPr/>
        </p:nvSpPr>
        <p:spPr>
          <a:xfrm>
            <a:off x="1714500" y="2257425"/>
            <a:ext cx="8858250" cy="9525"/>
          </a:xfrm>
          <a:prstGeom prst="rect">
            <a:avLst/>
          </a:prstGeom>
          <a:solidFill>
            <a:srgbClr val="D9E6E7"/>
          </a:solidFill>
          <a:ln w="0">
            <a:noFill/>
            <a:prstDash val="solid"/>
          </a:ln>
        </p:spPr>
      </p:sp>
      <p:sp>
        <p:nvSpPr>
          <p:cNvPr id="9" name="agenda-number-2">
            <a:extLst>
              <a:ext uri="{FF2B5EF4-FFF2-40B4-BE49-F238E27FC236}">
                <a16:creationId xmlns:a16="http://schemas.microsoft.com/office/drawing/2014/main" id="{60A6F2BE-1036-4E1D-DB0A-764A1E9BC571}"/>
              </a:ext>
            </a:extLst>
          </p:cNvPr>
          <p:cNvSpPr>
            <a:spLocks noGrp="1"/>
          </p:cNvSpPr>
          <p:nvPr/>
        </p:nvSpPr>
        <p:spPr>
          <a:xfrm>
            <a:off x="819150" y="2600325"/>
            <a:ext cx="762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49AAB5"/>
                </a:solidFill>
              </a:defRPr>
            </a:pPr>
            <a:r>
              <a:rPr sz="2100" b="1" dirty="0">
                <a:solidFill>
                  <a:srgbClr val="49AAB5"/>
                </a:solidFill>
              </a:rPr>
              <a:t>02</a:t>
            </a:r>
          </a:p>
        </p:txBody>
      </p:sp>
      <p:sp>
        <p:nvSpPr>
          <p:cNvPr id="11" name="agenda-item-2">
            <a:extLst>
              <a:ext uri="{FF2B5EF4-FFF2-40B4-BE49-F238E27FC236}">
                <a16:creationId xmlns:a16="http://schemas.microsoft.com/office/drawing/2014/main" id="{2397AB9A-02ED-5F87-2369-53CE06D75445}"/>
              </a:ext>
            </a:extLst>
          </p:cNvPr>
          <p:cNvSpPr>
            <a:spLocks noGrp="1"/>
          </p:cNvSpPr>
          <p:nvPr/>
        </p:nvSpPr>
        <p:spPr>
          <a:xfrm>
            <a:off x="1714500" y="2600325"/>
            <a:ext cx="8096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0">
                <a:solidFill>
                  <a:srgbClr val="303234"/>
                </a:solidFill>
              </a:defRPr>
            </a:pPr>
            <a:r>
              <a:rPr sz="2100" b="0" dirty="0">
                <a:solidFill>
                  <a:srgbClr val="303234"/>
                </a:solidFill>
              </a:rPr>
              <a:t>Methods and study design</a:t>
            </a:r>
          </a:p>
        </p:txBody>
      </p:sp>
      <p:sp>
        <p:nvSpPr>
          <p:cNvPr id="13" name="agenda-rule-2">
            <a:extLst>
              <a:ext uri="{FF2B5EF4-FFF2-40B4-BE49-F238E27FC236}">
                <a16:creationId xmlns:a16="http://schemas.microsoft.com/office/drawing/2014/main" id="{F7615ED2-E02F-7F8D-6C2C-F114E6BAAC46}"/>
              </a:ext>
            </a:extLst>
          </p:cNvPr>
          <p:cNvSpPr>
            <a:spLocks noGrp="1"/>
          </p:cNvSpPr>
          <p:nvPr/>
        </p:nvSpPr>
        <p:spPr>
          <a:xfrm>
            <a:off x="1714500" y="3257550"/>
            <a:ext cx="8858250" cy="9525"/>
          </a:xfrm>
          <a:prstGeom prst="rect">
            <a:avLst/>
          </a:prstGeom>
          <a:solidFill>
            <a:srgbClr val="D9E6E7"/>
          </a:solidFill>
          <a:ln w="0">
            <a:noFill/>
            <a:prstDash val="solid"/>
          </a:ln>
        </p:spPr>
      </p:sp>
      <p:sp>
        <p:nvSpPr>
          <p:cNvPr id="15" name="agenda-number-3">
            <a:extLst>
              <a:ext uri="{FF2B5EF4-FFF2-40B4-BE49-F238E27FC236}">
                <a16:creationId xmlns:a16="http://schemas.microsoft.com/office/drawing/2014/main" id="{3A1DB3A9-3A91-F437-FD93-0BB0353AA9D4}"/>
              </a:ext>
            </a:extLst>
          </p:cNvPr>
          <p:cNvSpPr>
            <a:spLocks noGrp="1"/>
          </p:cNvSpPr>
          <p:nvPr/>
        </p:nvSpPr>
        <p:spPr>
          <a:xfrm>
            <a:off x="819150" y="3600450"/>
            <a:ext cx="762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49AAB5"/>
                </a:solidFill>
              </a:defRPr>
            </a:pPr>
            <a:r>
              <a:rPr sz="2100" b="1">
                <a:solidFill>
                  <a:srgbClr val="49AAB5"/>
                </a:solidFill>
              </a:rPr>
              <a:t>03</a:t>
            </a:r>
          </a:p>
        </p:txBody>
      </p:sp>
      <p:sp>
        <p:nvSpPr>
          <p:cNvPr id="17" name="agenda-item-3">
            <a:extLst>
              <a:ext uri="{FF2B5EF4-FFF2-40B4-BE49-F238E27FC236}">
                <a16:creationId xmlns:a16="http://schemas.microsoft.com/office/drawing/2014/main" id="{314FED46-E74B-1B4B-107B-34744EA5094A}"/>
              </a:ext>
            </a:extLst>
          </p:cNvPr>
          <p:cNvSpPr>
            <a:spLocks noGrp="1"/>
          </p:cNvSpPr>
          <p:nvPr/>
        </p:nvSpPr>
        <p:spPr>
          <a:xfrm>
            <a:off x="1714500" y="3600450"/>
            <a:ext cx="8096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0">
                <a:solidFill>
                  <a:srgbClr val="303234"/>
                </a:solidFill>
              </a:defRPr>
            </a:pPr>
            <a:r>
              <a:rPr sz="2100" b="0">
                <a:solidFill>
                  <a:srgbClr val="303234"/>
                </a:solidFill>
              </a:rPr>
              <a:t>Key findings</a:t>
            </a:r>
          </a:p>
        </p:txBody>
      </p:sp>
      <p:sp>
        <p:nvSpPr>
          <p:cNvPr id="19" name="agenda-rule-3">
            <a:extLst>
              <a:ext uri="{FF2B5EF4-FFF2-40B4-BE49-F238E27FC236}">
                <a16:creationId xmlns:a16="http://schemas.microsoft.com/office/drawing/2014/main" id="{32C1F98F-FA12-93CB-7A74-8FB0CF677F2F}"/>
              </a:ext>
            </a:extLst>
          </p:cNvPr>
          <p:cNvSpPr>
            <a:spLocks noGrp="1"/>
          </p:cNvSpPr>
          <p:nvPr/>
        </p:nvSpPr>
        <p:spPr>
          <a:xfrm>
            <a:off x="1714500" y="4257675"/>
            <a:ext cx="8858250" cy="9525"/>
          </a:xfrm>
          <a:prstGeom prst="rect">
            <a:avLst/>
          </a:prstGeom>
          <a:solidFill>
            <a:srgbClr val="D9E6E7"/>
          </a:solidFill>
          <a:ln w="0">
            <a:noFill/>
            <a:prstDash val="solid"/>
          </a:ln>
        </p:spPr>
      </p:sp>
      <p:sp>
        <p:nvSpPr>
          <p:cNvPr id="21" name="agenda-number-4">
            <a:extLst>
              <a:ext uri="{FF2B5EF4-FFF2-40B4-BE49-F238E27FC236}">
                <a16:creationId xmlns:a16="http://schemas.microsoft.com/office/drawing/2014/main" id="{7DD3667E-D9A7-6884-CE48-5BAC1BBF6B5E}"/>
              </a:ext>
            </a:extLst>
          </p:cNvPr>
          <p:cNvSpPr>
            <a:spLocks noGrp="1"/>
          </p:cNvSpPr>
          <p:nvPr/>
        </p:nvSpPr>
        <p:spPr>
          <a:xfrm>
            <a:off x="819150" y="4600575"/>
            <a:ext cx="762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49AAB5"/>
                </a:solidFill>
              </a:defRPr>
            </a:pPr>
            <a:r>
              <a:rPr sz="2100" b="1">
                <a:solidFill>
                  <a:srgbClr val="49AAB5"/>
                </a:solidFill>
              </a:rPr>
              <a:t>04</a:t>
            </a:r>
          </a:p>
        </p:txBody>
      </p:sp>
      <p:sp>
        <p:nvSpPr>
          <p:cNvPr id="23" name="agenda-item-4">
            <a:extLst>
              <a:ext uri="{FF2B5EF4-FFF2-40B4-BE49-F238E27FC236}">
                <a16:creationId xmlns:a16="http://schemas.microsoft.com/office/drawing/2014/main" id="{86E803B9-9F29-70B6-E800-E2BB7273B835}"/>
              </a:ext>
            </a:extLst>
          </p:cNvPr>
          <p:cNvSpPr>
            <a:spLocks noGrp="1"/>
          </p:cNvSpPr>
          <p:nvPr/>
        </p:nvSpPr>
        <p:spPr>
          <a:xfrm>
            <a:off x="1714500" y="4600575"/>
            <a:ext cx="80962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0">
                <a:solidFill>
                  <a:srgbClr val="303234"/>
                </a:solidFill>
              </a:defRPr>
            </a:pPr>
            <a:r>
              <a:rPr sz="2100" b="0" dirty="0">
                <a:solidFill>
                  <a:srgbClr val="303234"/>
                </a:solidFill>
              </a:rPr>
              <a:t>Implications and conclusion</a:t>
            </a:r>
          </a:p>
        </p:txBody>
      </p:sp>
      <p:sp>
        <p:nvSpPr>
          <p:cNvPr id="25" name="agenda-rule-4">
            <a:extLst>
              <a:ext uri="{FF2B5EF4-FFF2-40B4-BE49-F238E27FC236}">
                <a16:creationId xmlns:a16="http://schemas.microsoft.com/office/drawing/2014/main" id="{6A6689AF-0249-23FB-7662-C9E391585658}"/>
              </a:ext>
            </a:extLst>
          </p:cNvPr>
          <p:cNvSpPr>
            <a:spLocks noGrp="1"/>
          </p:cNvSpPr>
          <p:nvPr/>
        </p:nvSpPr>
        <p:spPr>
          <a:xfrm>
            <a:off x="1714500" y="5257800"/>
            <a:ext cx="8858250" cy="9525"/>
          </a:xfrm>
          <a:prstGeom prst="rect">
            <a:avLst/>
          </a:prstGeom>
          <a:solidFill>
            <a:srgbClr val="D9E6E7"/>
          </a:solidFill>
          <a:ln w="0">
            <a:noFill/>
            <a:prstDash val="solid"/>
          </a:ln>
        </p:spPr>
      </p:sp>
      <p:sp>
        <p:nvSpPr>
          <p:cNvPr id="27" name="slide-title">
            <a:extLst>
              <a:ext uri="{FF2B5EF4-FFF2-40B4-BE49-F238E27FC236}">
                <a16:creationId xmlns:a16="http://schemas.microsoft.com/office/drawing/2014/main" id="{393D0E88-F8A7-D097-4BD0-2538147BA650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303234"/>
                </a:solidFill>
              </a:defRPr>
            </a:pPr>
            <a:r>
              <a:rPr sz="2850" b="1" dirty="0">
                <a:solidFill>
                  <a:srgbClr val="303234"/>
                </a:solidFill>
              </a:rPr>
              <a:t>Presentation Overview</a:t>
            </a:r>
          </a:p>
        </p:txBody>
      </p:sp>
    </p:spTree>
    <p:extLst>
      <p:ext uri="{BB962C8B-B14F-4D97-AF65-F5344CB8AC3E}">
        <p14:creationId xmlns:p14="http://schemas.microsoft.com/office/powerpoint/2010/main" val="3556649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0AC9903-6729-75D9-FE21-E2D5299931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A short sentence that introduces the purpose of this section.</a:t>
            </a: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60476-C5F9-4CCF-DCD6-F84FC603CBE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CBC1D-8233-84E7-3DCF-05CE83068122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846878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title">
            <a:extLst>
              <a:ext uri="{FF2B5EF4-FFF2-40B4-BE49-F238E27FC236}">
                <a16:creationId xmlns:a16="http://schemas.microsoft.com/office/drawing/2014/main" id="{9035F0C0-0EC3-6643-13B7-B14F62FE13D5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303234"/>
                </a:solidFill>
              </a:defRPr>
            </a:pPr>
            <a:r>
              <a:rPr sz="2850" b="1" dirty="0">
                <a:solidFill>
                  <a:srgbClr val="303234"/>
                </a:solidFill>
              </a:rPr>
              <a:t>A Clear Takeaway Goes Here</a:t>
            </a:r>
          </a:p>
        </p:txBody>
      </p:sp>
      <p:sp>
        <p:nvSpPr>
          <p:cNvPr id="5" name="lead">
            <a:extLst>
              <a:ext uri="{FF2B5EF4-FFF2-40B4-BE49-F238E27FC236}">
                <a16:creationId xmlns:a16="http://schemas.microsoft.com/office/drawing/2014/main" id="{38F3BB55-FF46-29BF-6574-C058A5D321FF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9906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25" b="0">
                <a:solidFill>
                  <a:srgbClr val="687174"/>
                </a:solidFill>
              </a:defRPr>
            </a:pPr>
            <a:r>
              <a:rPr sz="1725" b="0" dirty="0">
                <a:solidFill>
                  <a:srgbClr val="687174"/>
                </a:solidFill>
              </a:rPr>
              <a:t>Use this layout for a concise explanation supported by three essential points.</a:t>
            </a:r>
          </a:p>
        </p:txBody>
      </p:sp>
      <p:sp>
        <p:nvSpPr>
          <p:cNvPr id="7" name="bullet-1">
            <a:extLst>
              <a:ext uri="{FF2B5EF4-FFF2-40B4-BE49-F238E27FC236}">
                <a16:creationId xmlns:a16="http://schemas.microsoft.com/office/drawing/2014/main" id="{9D7188E4-A30E-0A0E-39FE-938D376F9BB5}"/>
              </a:ext>
            </a:extLst>
          </p:cNvPr>
          <p:cNvSpPr>
            <a:spLocks noGrp="1"/>
          </p:cNvSpPr>
          <p:nvPr/>
        </p:nvSpPr>
        <p:spPr>
          <a:xfrm>
            <a:off x="857250" y="2362200"/>
            <a:ext cx="114300" cy="114300"/>
          </a:xfrm>
          <a:prstGeom prst="ellipse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9" name="bullet-text-1">
            <a:extLst>
              <a:ext uri="{FF2B5EF4-FFF2-40B4-BE49-F238E27FC236}">
                <a16:creationId xmlns:a16="http://schemas.microsoft.com/office/drawing/2014/main" id="{C7243968-ABF1-DBAF-CCF1-DB9456F68F48}"/>
              </a:ext>
            </a:extLst>
          </p:cNvPr>
          <p:cNvSpPr>
            <a:spLocks noGrp="1"/>
          </p:cNvSpPr>
          <p:nvPr/>
        </p:nvSpPr>
        <p:spPr>
          <a:xfrm>
            <a:off x="1143000" y="2247900"/>
            <a:ext cx="7096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State the first important idea in one or two lines.</a:t>
            </a:r>
          </a:p>
        </p:txBody>
      </p:sp>
      <p:sp>
        <p:nvSpPr>
          <p:cNvPr id="11" name="bullet-2">
            <a:extLst>
              <a:ext uri="{FF2B5EF4-FFF2-40B4-BE49-F238E27FC236}">
                <a16:creationId xmlns:a16="http://schemas.microsoft.com/office/drawing/2014/main" id="{3B1675C0-EB71-AFC6-10E6-4DA84A5DD231}"/>
              </a:ext>
            </a:extLst>
          </p:cNvPr>
          <p:cNvSpPr>
            <a:spLocks noGrp="1"/>
          </p:cNvSpPr>
          <p:nvPr/>
        </p:nvSpPr>
        <p:spPr>
          <a:xfrm>
            <a:off x="857250" y="2990850"/>
            <a:ext cx="114300" cy="114300"/>
          </a:xfrm>
          <a:prstGeom prst="ellipse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13" name="bullet-text-2">
            <a:extLst>
              <a:ext uri="{FF2B5EF4-FFF2-40B4-BE49-F238E27FC236}">
                <a16:creationId xmlns:a16="http://schemas.microsoft.com/office/drawing/2014/main" id="{3523D812-6C05-80A1-D289-24EA816B51E7}"/>
              </a:ext>
            </a:extLst>
          </p:cNvPr>
          <p:cNvSpPr>
            <a:spLocks noGrp="1"/>
          </p:cNvSpPr>
          <p:nvPr/>
        </p:nvSpPr>
        <p:spPr>
          <a:xfrm>
            <a:off x="1143000" y="2876550"/>
            <a:ext cx="7096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Add the evidence or method that supports the point.</a:t>
            </a:r>
          </a:p>
        </p:txBody>
      </p:sp>
      <p:sp>
        <p:nvSpPr>
          <p:cNvPr id="15" name="bullet-3">
            <a:extLst>
              <a:ext uri="{FF2B5EF4-FFF2-40B4-BE49-F238E27FC236}">
                <a16:creationId xmlns:a16="http://schemas.microsoft.com/office/drawing/2014/main" id="{89733459-8F44-27C6-D3A3-12FA11B9D153}"/>
              </a:ext>
            </a:extLst>
          </p:cNvPr>
          <p:cNvSpPr>
            <a:spLocks noGrp="1"/>
          </p:cNvSpPr>
          <p:nvPr/>
        </p:nvSpPr>
        <p:spPr>
          <a:xfrm>
            <a:off x="857250" y="3619500"/>
            <a:ext cx="114300" cy="114300"/>
          </a:xfrm>
          <a:prstGeom prst="ellipse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17" name="bullet-text-3">
            <a:extLst>
              <a:ext uri="{FF2B5EF4-FFF2-40B4-BE49-F238E27FC236}">
                <a16:creationId xmlns:a16="http://schemas.microsoft.com/office/drawing/2014/main" id="{4B106B25-D0C7-EA95-8D7C-1679D2630756}"/>
              </a:ext>
            </a:extLst>
          </p:cNvPr>
          <p:cNvSpPr>
            <a:spLocks noGrp="1"/>
          </p:cNvSpPr>
          <p:nvPr/>
        </p:nvSpPr>
        <p:spPr>
          <a:xfrm>
            <a:off x="1143000" y="3505200"/>
            <a:ext cx="7096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Explain why the result matters to the audience.</a:t>
            </a:r>
          </a:p>
        </p:txBody>
      </p:sp>
      <p:sp>
        <p:nvSpPr>
          <p:cNvPr id="19" name="key-message">
            <a:extLst>
              <a:ext uri="{FF2B5EF4-FFF2-40B4-BE49-F238E27FC236}">
                <a16:creationId xmlns:a16="http://schemas.microsoft.com/office/drawing/2014/main" id="{1D27D3F7-E16F-16D8-02B3-0E681EE78F8F}"/>
              </a:ext>
            </a:extLst>
          </p:cNvPr>
          <p:cNvSpPr>
            <a:spLocks noGrp="1"/>
          </p:cNvSpPr>
          <p:nvPr/>
        </p:nvSpPr>
        <p:spPr>
          <a:xfrm>
            <a:off x="8572500" y="2114550"/>
            <a:ext cx="2857500" cy="2647950"/>
          </a:xfrm>
          <a:prstGeom prst="roundRect">
            <a:avLst>
              <a:gd name="adj" fmla="val 2878"/>
            </a:avLst>
          </a:prstGeom>
          <a:solidFill>
            <a:srgbClr val="F4F8F8"/>
          </a:solidFill>
          <a:ln w="9525">
            <a:solidFill>
              <a:srgbClr val="D9E6E7"/>
            </a:solidFill>
            <a:prstDash val="solid"/>
          </a:ln>
        </p:spPr>
      </p:sp>
      <p:sp>
        <p:nvSpPr>
          <p:cNvPr id="21" name="key-label">
            <a:extLst>
              <a:ext uri="{FF2B5EF4-FFF2-40B4-BE49-F238E27FC236}">
                <a16:creationId xmlns:a16="http://schemas.microsoft.com/office/drawing/2014/main" id="{8903BA1F-2FDA-40D2-6285-1EA36E1A90DC}"/>
              </a:ext>
            </a:extLst>
          </p:cNvPr>
          <p:cNvSpPr>
            <a:spLocks noGrp="1"/>
          </p:cNvSpPr>
          <p:nvPr/>
        </p:nvSpPr>
        <p:spPr>
          <a:xfrm>
            <a:off x="8858250" y="2400300"/>
            <a:ext cx="2286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603B"/>
                </a:solidFill>
              </a:defRPr>
            </a:pPr>
            <a:r>
              <a:rPr sz="1200" b="1">
                <a:solidFill>
                  <a:srgbClr val="FF603B"/>
                </a:solidFill>
              </a:rPr>
              <a:t>KEY MESSAGE</a:t>
            </a:r>
          </a:p>
        </p:txBody>
      </p:sp>
      <p:sp>
        <p:nvSpPr>
          <p:cNvPr id="23" name="key-copy">
            <a:extLst>
              <a:ext uri="{FF2B5EF4-FFF2-40B4-BE49-F238E27FC236}">
                <a16:creationId xmlns:a16="http://schemas.microsoft.com/office/drawing/2014/main" id="{4F9C6C78-94C8-28C0-D6F2-970E4F0529C1}"/>
              </a:ext>
            </a:extLst>
          </p:cNvPr>
          <p:cNvSpPr>
            <a:spLocks noGrp="1"/>
          </p:cNvSpPr>
          <p:nvPr/>
        </p:nvSpPr>
        <p:spPr>
          <a:xfrm>
            <a:off x="8858250" y="2876550"/>
            <a:ext cx="219075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257985"/>
                </a:solidFill>
              </a:defRPr>
            </a:pPr>
            <a:r>
              <a:rPr sz="1875" b="1" dirty="0">
                <a:solidFill>
                  <a:srgbClr val="257985"/>
                </a:solidFill>
              </a:rPr>
              <a:t>Replace this text with the single idea the audience should remember.</a:t>
            </a:r>
          </a:p>
        </p:txBody>
      </p:sp>
    </p:spTree>
    <p:extLst>
      <p:ext uri="{BB962C8B-B14F-4D97-AF65-F5344CB8AC3E}">
        <p14:creationId xmlns:p14="http://schemas.microsoft.com/office/powerpoint/2010/main" val="3901787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title">
            <a:extLst>
              <a:ext uri="{FF2B5EF4-FFF2-40B4-BE49-F238E27FC236}">
                <a16:creationId xmlns:a16="http://schemas.microsoft.com/office/drawing/2014/main" id="{A77FF5B8-2BC9-75B7-98BF-EFEE0A46E28D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303234"/>
                </a:solidFill>
              </a:defRPr>
            </a:pPr>
            <a:r>
              <a:rPr sz="2850" b="1" dirty="0">
                <a:solidFill>
                  <a:srgbClr val="303234"/>
                </a:solidFill>
              </a:rPr>
              <a:t>Compare Two Related Ideas</a:t>
            </a:r>
          </a:p>
        </p:txBody>
      </p:sp>
      <p:sp>
        <p:nvSpPr>
          <p:cNvPr id="5" name="divider">
            <a:extLst>
              <a:ext uri="{FF2B5EF4-FFF2-40B4-BE49-F238E27FC236}">
                <a16:creationId xmlns:a16="http://schemas.microsoft.com/office/drawing/2014/main" id="{078B8FFC-C844-B06D-F5EC-C66F9B9F086B}"/>
              </a:ext>
            </a:extLst>
          </p:cNvPr>
          <p:cNvSpPr>
            <a:spLocks noGrp="1"/>
          </p:cNvSpPr>
          <p:nvPr/>
        </p:nvSpPr>
        <p:spPr>
          <a:xfrm>
            <a:off x="6096000" y="1762125"/>
            <a:ext cx="19050" cy="3762375"/>
          </a:xfrm>
          <a:prstGeom prst="rect">
            <a:avLst/>
          </a:prstGeom>
          <a:solidFill>
            <a:srgbClr val="D9E6E7"/>
          </a:solidFill>
          <a:ln w="0">
            <a:noFill/>
            <a:prstDash val="solid"/>
          </a:ln>
        </p:spPr>
      </p:sp>
      <p:sp>
        <p:nvSpPr>
          <p:cNvPr id="7" name="left-heading">
            <a:extLst>
              <a:ext uri="{FF2B5EF4-FFF2-40B4-BE49-F238E27FC236}">
                <a16:creationId xmlns:a16="http://schemas.microsoft.com/office/drawing/2014/main" id="{93ACBC13-39AE-EB9B-C528-F8A1708CEDAA}"/>
              </a:ext>
            </a:extLst>
          </p:cNvPr>
          <p:cNvSpPr>
            <a:spLocks noGrp="1"/>
          </p:cNvSpPr>
          <p:nvPr/>
        </p:nvSpPr>
        <p:spPr>
          <a:xfrm>
            <a:off x="781050" y="1638300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257985"/>
                </a:solidFill>
              </a:defRPr>
            </a:pPr>
            <a:r>
              <a:rPr sz="2025" b="1">
                <a:solidFill>
                  <a:srgbClr val="257985"/>
                </a:solidFill>
              </a:rPr>
              <a:t>First Perspective</a:t>
            </a:r>
          </a:p>
        </p:txBody>
      </p:sp>
      <p:sp>
        <p:nvSpPr>
          <p:cNvPr id="9" name="right-heading">
            <a:extLst>
              <a:ext uri="{FF2B5EF4-FFF2-40B4-BE49-F238E27FC236}">
                <a16:creationId xmlns:a16="http://schemas.microsoft.com/office/drawing/2014/main" id="{8FBECE65-6EEA-7D51-5A17-DC9008037282}"/>
              </a:ext>
            </a:extLst>
          </p:cNvPr>
          <p:cNvSpPr>
            <a:spLocks noGrp="1"/>
          </p:cNvSpPr>
          <p:nvPr/>
        </p:nvSpPr>
        <p:spPr>
          <a:xfrm>
            <a:off x="6667500" y="1638300"/>
            <a:ext cx="4476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FF603B"/>
                </a:solidFill>
              </a:defRPr>
            </a:pPr>
            <a:r>
              <a:rPr sz="2025" b="1">
                <a:solidFill>
                  <a:srgbClr val="FF603B"/>
                </a:solidFill>
              </a:rPr>
              <a:t>Second Perspective</a:t>
            </a:r>
          </a:p>
        </p:txBody>
      </p:sp>
      <p:sp>
        <p:nvSpPr>
          <p:cNvPr id="11" name="bullet-1">
            <a:extLst>
              <a:ext uri="{FF2B5EF4-FFF2-40B4-BE49-F238E27FC236}">
                <a16:creationId xmlns:a16="http://schemas.microsoft.com/office/drawing/2014/main" id="{5F241B85-4EF0-438E-A45E-E3DE952DC9F9}"/>
              </a:ext>
            </a:extLst>
          </p:cNvPr>
          <p:cNvSpPr>
            <a:spLocks noGrp="1"/>
          </p:cNvSpPr>
          <p:nvPr/>
        </p:nvSpPr>
        <p:spPr>
          <a:xfrm>
            <a:off x="876300" y="2514600"/>
            <a:ext cx="114300" cy="114300"/>
          </a:xfrm>
          <a:prstGeom prst="ellipse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13" name="bullet-text-1">
            <a:extLst>
              <a:ext uri="{FF2B5EF4-FFF2-40B4-BE49-F238E27FC236}">
                <a16:creationId xmlns:a16="http://schemas.microsoft.com/office/drawing/2014/main" id="{E95A6911-B838-BF83-9FD9-608A1DB8C2BE}"/>
              </a:ext>
            </a:extLst>
          </p:cNvPr>
          <p:cNvSpPr>
            <a:spLocks noGrp="1"/>
          </p:cNvSpPr>
          <p:nvPr/>
        </p:nvSpPr>
        <p:spPr>
          <a:xfrm>
            <a:off x="1162050" y="2400300"/>
            <a:ext cx="4191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Key point or definition</a:t>
            </a:r>
          </a:p>
        </p:txBody>
      </p:sp>
      <p:sp>
        <p:nvSpPr>
          <p:cNvPr id="15" name="bullet-2">
            <a:extLst>
              <a:ext uri="{FF2B5EF4-FFF2-40B4-BE49-F238E27FC236}">
                <a16:creationId xmlns:a16="http://schemas.microsoft.com/office/drawing/2014/main" id="{BBE6D0E3-4C60-C37A-9411-31BC24750511}"/>
              </a:ext>
            </a:extLst>
          </p:cNvPr>
          <p:cNvSpPr>
            <a:spLocks noGrp="1"/>
          </p:cNvSpPr>
          <p:nvPr/>
        </p:nvSpPr>
        <p:spPr>
          <a:xfrm>
            <a:off x="876300" y="3143250"/>
            <a:ext cx="114300" cy="114300"/>
          </a:xfrm>
          <a:prstGeom prst="ellipse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17" name="bullet-text-2">
            <a:extLst>
              <a:ext uri="{FF2B5EF4-FFF2-40B4-BE49-F238E27FC236}">
                <a16:creationId xmlns:a16="http://schemas.microsoft.com/office/drawing/2014/main" id="{D551B6E0-29BA-8CE8-5408-8EFD421F2E8F}"/>
              </a:ext>
            </a:extLst>
          </p:cNvPr>
          <p:cNvSpPr>
            <a:spLocks noGrp="1"/>
          </p:cNvSpPr>
          <p:nvPr/>
        </p:nvSpPr>
        <p:spPr>
          <a:xfrm>
            <a:off x="1162050" y="3028950"/>
            <a:ext cx="4191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Supporting detail</a:t>
            </a:r>
          </a:p>
        </p:txBody>
      </p:sp>
      <p:sp>
        <p:nvSpPr>
          <p:cNvPr id="19" name="bullet-3">
            <a:extLst>
              <a:ext uri="{FF2B5EF4-FFF2-40B4-BE49-F238E27FC236}">
                <a16:creationId xmlns:a16="http://schemas.microsoft.com/office/drawing/2014/main" id="{35AED646-951D-F5EE-D672-F5D1AAF431E9}"/>
              </a:ext>
            </a:extLst>
          </p:cNvPr>
          <p:cNvSpPr>
            <a:spLocks noGrp="1"/>
          </p:cNvSpPr>
          <p:nvPr/>
        </p:nvSpPr>
        <p:spPr>
          <a:xfrm>
            <a:off x="876300" y="3771900"/>
            <a:ext cx="114300" cy="114300"/>
          </a:xfrm>
          <a:prstGeom prst="ellipse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21" name="bullet-text-3">
            <a:extLst>
              <a:ext uri="{FF2B5EF4-FFF2-40B4-BE49-F238E27FC236}">
                <a16:creationId xmlns:a16="http://schemas.microsoft.com/office/drawing/2014/main" id="{6F49B12C-9F90-D0FA-CBEF-4DFB29FFAB45}"/>
              </a:ext>
            </a:extLst>
          </p:cNvPr>
          <p:cNvSpPr>
            <a:spLocks noGrp="1"/>
          </p:cNvSpPr>
          <p:nvPr/>
        </p:nvSpPr>
        <p:spPr>
          <a:xfrm>
            <a:off x="1162050" y="3657600"/>
            <a:ext cx="4191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Practical implication</a:t>
            </a:r>
          </a:p>
        </p:txBody>
      </p:sp>
      <p:sp>
        <p:nvSpPr>
          <p:cNvPr id="23" name="bullet-1">
            <a:extLst>
              <a:ext uri="{FF2B5EF4-FFF2-40B4-BE49-F238E27FC236}">
                <a16:creationId xmlns:a16="http://schemas.microsoft.com/office/drawing/2014/main" id="{C21F37A7-2BCE-1A76-8E46-A05577DF7596}"/>
              </a:ext>
            </a:extLst>
          </p:cNvPr>
          <p:cNvSpPr>
            <a:spLocks noGrp="1"/>
          </p:cNvSpPr>
          <p:nvPr/>
        </p:nvSpPr>
        <p:spPr>
          <a:xfrm>
            <a:off x="6762750" y="2514600"/>
            <a:ext cx="114300" cy="114300"/>
          </a:xfrm>
          <a:prstGeom prst="ellipse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25" name="bullet-text-1">
            <a:extLst>
              <a:ext uri="{FF2B5EF4-FFF2-40B4-BE49-F238E27FC236}">
                <a16:creationId xmlns:a16="http://schemas.microsoft.com/office/drawing/2014/main" id="{EEBFEE04-3EB8-391A-A44B-91DBA8470098}"/>
              </a:ext>
            </a:extLst>
          </p:cNvPr>
          <p:cNvSpPr>
            <a:spLocks noGrp="1"/>
          </p:cNvSpPr>
          <p:nvPr/>
        </p:nvSpPr>
        <p:spPr>
          <a:xfrm>
            <a:off x="7048500" y="2400300"/>
            <a:ext cx="4191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Contrasting point or definition</a:t>
            </a:r>
          </a:p>
        </p:txBody>
      </p:sp>
      <p:sp>
        <p:nvSpPr>
          <p:cNvPr id="27" name="bullet-2">
            <a:extLst>
              <a:ext uri="{FF2B5EF4-FFF2-40B4-BE49-F238E27FC236}">
                <a16:creationId xmlns:a16="http://schemas.microsoft.com/office/drawing/2014/main" id="{F8074A66-ACA8-0846-A218-489EFC05F0B0}"/>
              </a:ext>
            </a:extLst>
          </p:cNvPr>
          <p:cNvSpPr>
            <a:spLocks noGrp="1"/>
          </p:cNvSpPr>
          <p:nvPr/>
        </p:nvSpPr>
        <p:spPr>
          <a:xfrm>
            <a:off x="6762750" y="3143250"/>
            <a:ext cx="114300" cy="114300"/>
          </a:xfrm>
          <a:prstGeom prst="ellipse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29" name="bullet-text-2">
            <a:extLst>
              <a:ext uri="{FF2B5EF4-FFF2-40B4-BE49-F238E27FC236}">
                <a16:creationId xmlns:a16="http://schemas.microsoft.com/office/drawing/2014/main" id="{BE2CD49C-EA70-E3AA-B027-E700945064AE}"/>
              </a:ext>
            </a:extLst>
          </p:cNvPr>
          <p:cNvSpPr>
            <a:spLocks noGrp="1"/>
          </p:cNvSpPr>
          <p:nvPr/>
        </p:nvSpPr>
        <p:spPr>
          <a:xfrm>
            <a:off x="7048500" y="3028950"/>
            <a:ext cx="4191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Supporting detail</a:t>
            </a:r>
          </a:p>
        </p:txBody>
      </p:sp>
      <p:sp>
        <p:nvSpPr>
          <p:cNvPr id="31" name="bullet-3">
            <a:extLst>
              <a:ext uri="{FF2B5EF4-FFF2-40B4-BE49-F238E27FC236}">
                <a16:creationId xmlns:a16="http://schemas.microsoft.com/office/drawing/2014/main" id="{CD121F5C-A5FD-FF16-FAF9-5BC8585E0987}"/>
              </a:ext>
            </a:extLst>
          </p:cNvPr>
          <p:cNvSpPr>
            <a:spLocks noGrp="1"/>
          </p:cNvSpPr>
          <p:nvPr/>
        </p:nvSpPr>
        <p:spPr>
          <a:xfrm>
            <a:off x="6762750" y="3771900"/>
            <a:ext cx="114300" cy="114300"/>
          </a:xfrm>
          <a:prstGeom prst="ellipse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33" name="bullet-text-3">
            <a:extLst>
              <a:ext uri="{FF2B5EF4-FFF2-40B4-BE49-F238E27FC236}">
                <a16:creationId xmlns:a16="http://schemas.microsoft.com/office/drawing/2014/main" id="{12F6A66B-6D9A-C0D0-EA4F-988FDD3C5C3C}"/>
              </a:ext>
            </a:extLst>
          </p:cNvPr>
          <p:cNvSpPr>
            <a:spLocks noGrp="1"/>
          </p:cNvSpPr>
          <p:nvPr/>
        </p:nvSpPr>
        <p:spPr>
          <a:xfrm>
            <a:off x="7048500" y="3657600"/>
            <a:ext cx="4191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Practical implication</a:t>
            </a:r>
          </a:p>
        </p:txBody>
      </p:sp>
    </p:spTree>
    <p:extLst>
      <p:ext uri="{BB962C8B-B14F-4D97-AF65-F5344CB8AC3E}">
        <p14:creationId xmlns:p14="http://schemas.microsoft.com/office/powerpoint/2010/main" val="3607912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title">
            <a:extLst>
              <a:ext uri="{FF2B5EF4-FFF2-40B4-BE49-F238E27FC236}">
                <a16:creationId xmlns:a16="http://schemas.microsoft.com/office/drawing/2014/main" id="{051D5E35-CCCE-3098-C49C-A851DEA511BD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303234"/>
                </a:solidFill>
              </a:defRPr>
            </a:pPr>
            <a:r>
              <a:rPr sz="2850" b="1" dirty="0">
                <a:solidFill>
                  <a:srgbClr val="303234"/>
                </a:solidFill>
              </a:rPr>
              <a:t>Let the Figure Carry the Evidence</a:t>
            </a:r>
          </a:p>
        </p:txBody>
      </p:sp>
      <p:sp>
        <p:nvSpPr>
          <p:cNvPr id="5" name="image-placeholder">
            <a:extLst>
              <a:ext uri="{FF2B5EF4-FFF2-40B4-BE49-F238E27FC236}">
                <a16:creationId xmlns:a16="http://schemas.microsoft.com/office/drawing/2014/main" id="{9299EC2D-6EE9-6731-3818-2C6ADAB852ED}"/>
              </a:ext>
            </a:extLst>
          </p:cNvPr>
          <p:cNvSpPr>
            <a:spLocks noGrp="1"/>
          </p:cNvSpPr>
          <p:nvPr/>
        </p:nvSpPr>
        <p:spPr>
          <a:xfrm>
            <a:off x="685800" y="1571625"/>
            <a:ext cx="7000875" cy="4095750"/>
          </a:xfrm>
          <a:prstGeom prst="roundRect">
            <a:avLst>
              <a:gd name="adj" fmla="val 1860"/>
            </a:avLst>
          </a:prstGeom>
          <a:solidFill>
            <a:srgbClr val="E8F1F2"/>
          </a:solidFill>
          <a:ln w="19050">
            <a:solidFill>
              <a:srgbClr val="D9E6E7"/>
            </a:solidFill>
            <a:prstDash val="solid"/>
          </a:ln>
        </p:spPr>
      </p:sp>
      <p:sp>
        <p:nvSpPr>
          <p:cNvPr id="7" name="image-label">
            <a:extLst>
              <a:ext uri="{FF2B5EF4-FFF2-40B4-BE49-F238E27FC236}">
                <a16:creationId xmlns:a16="http://schemas.microsoft.com/office/drawing/2014/main" id="{44CA261D-84A8-6893-6AC0-D78C1DB3FA51}"/>
              </a:ext>
            </a:extLst>
          </p:cNvPr>
          <p:cNvSpPr>
            <a:spLocks noGrp="1"/>
          </p:cNvSpPr>
          <p:nvPr/>
        </p:nvSpPr>
        <p:spPr>
          <a:xfrm>
            <a:off x="1524000" y="3238500"/>
            <a:ext cx="5334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00" b="1">
                <a:solidFill>
                  <a:srgbClr val="687174"/>
                </a:solidFill>
              </a:defRPr>
            </a:pPr>
            <a:r>
              <a:rPr sz="1800" b="1" dirty="0">
                <a:solidFill>
                  <a:srgbClr val="687174"/>
                </a:solidFill>
              </a:rPr>
              <a:t>Insert image, diagram, or model architecture</a:t>
            </a:r>
          </a:p>
        </p:txBody>
      </p:sp>
      <p:sp>
        <p:nvSpPr>
          <p:cNvPr id="9" name="finding-label">
            <a:extLst>
              <a:ext uri="{FF2B5EF4-FFF2-40B4-BE49-F238E27FC236}">
                <a16:creationId xmlns:a16="http://schemas.microsoft.com/office/drawing/2014/main" id="{574E650D-13A8-AC07-2B23-BF9F8BD65407}"/>
              </a:ext>
            </a:extLst>
          </p:cNvPr>
          <p:cNvSpPr>
            <a:spLocks noGrp="1"/>
          </p:cNvSpPr>
          <p:nvPr/>
        </p:nvSpPr>
        <p:spPr>
          <a:xfrm>
            <a:off x="8191500" y="1790700"/>
            <a:ext cx="2667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FF603B"/>
                </a:solidFill>
              </a:defRPr>
            </a:pPr>
            <a:r>
              <a:rPr sz="1200" b="1" dirty="0">
                <a:solidFill>
                  <a:srgbClr val="FF603B"/>
                </a:solidFill>
              </a:rPr>
              <a:t>MAIN FINDING</a:t>
            </a:r>
          </a:p>
        </p:txBody>
      </p:sp>
      <p:sp>
        <p:nvSpPr>
          <p:cNvPr id="11" name="finding-copy">
            <a:extLst>
              <a:ext uri="{FF2B5EF4-FFF2-40B4-BE49-F238E27FC236}">
                <a16:creationId xmlns:a16="http://schemas.microsoft.com/office/drawing/2014/main" id="{CFAF7E63-788F-79D1-9111-BF4C153F6063}"/>
              </a:ext>
            </a:extLst>
          </p:cNvPr>
          <p:cNvSpPr>
            <a:spLocks noGrp="1"/>
          </p:cNvSpPr>
          <p:nvPr/>
        </p:nvSpPr>
        <p:spPr>
          <a:xfrm>
            <a:off x="8191500" y="2247900"/>
            <a:ext cx="3000375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303234"/>
                </a:solidFill>
              </a:defRPr>
            </a:pPr>
            <a:r>
              <a:rPr sz="2025" b="1" dirty="0">
                <a:solidFill>
                  <a:srgbClr val="303234"/>
                </a:solidFill>
              </a:rPr>
              <a:t>Summarize what the audience should notice before discussing details.</a:t>
            </a:r>
          </a:p>
        </p:txBody>
      </p:sp>
      <p:sp>
        <p:nvSpPr>
          <p:cNvPr id="13" name="caption">
            <a:extLst>
              <a:ext uri="{FF2B5EF4-FFF2-40B4-BE49-F238E27FC236}">
                <a16:creationId xmlns:a16="http://schemas.microsoft.com/office/drawing/2014/main" id="{84F4ADA6-12EB-CAC2-6456-4C8147DEA88E}"/>
              </a:ext>
            </a:extLst>
          </p:cNvPr>
          <p:cNvSpPr>
            <a:spLocks noGrp="1"/>
          </p:cNvSpPr>
          <p:nvPr/>
        </p:nvSpPr>
        <p:spPr>
          <a:xfrm>
            <a:off x="8191500" y="4705350"/>
            <a:ext cx="30003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687174"/>
                </a:solidFill>
              </a:defRPr>
            </a:pPr>
            <a:r>
              <a:rPr sz="1275" b="0" dirty="0">
                <a:solidFill>
                  <a:srgbClr val="687174"/>
                </a:solidFill>
              </a:rPr>
              <a:t>Figure caption or source note</a:t>
            </a:r>
          </a:p>
        </p:txBody>
      </p:sp>
    </p:spTree>
    <p:extLst>
      <p:ext uri="{BB962C8B-B14F-4D97-AF65-F5344CB8AC3E}">
        <p14:creationId xmlns:p14="http://schemas.microsoft.com/office/powerpoint/2010/main" val="3004237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title">
            <a:extLst>
              <a:ext uri="{FF2B5EF4-FFF2-40B4-BE49-F238E27FC236}">
                <a16:creationId xmlns:a16="http://schemas.microsoft.com/office/drawing/2014/main" id="{8C87654E-B52D-3733-C37B-50939F2A02BA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303234"/>
                </a:solidFill>
              </a:defRPr>
            </a:pPr>
            <a:r>
              <a:rPr sz="2850" b="1">
                <a:solidFill>
                  <a:srgbClr val="303234"/>
                </a:solidFill>
              </a:rPr>
              <a:t>Highlight the Result That Changes the Story</a:t>
            </a:r>
          </a:p>
        </p:txBody>
      </p:sp>
      <p:sp>
        <p:nvSpPr>
          <p:cNvPr id="5" name="metric">
            <a:extLst>
              <a:ext uri="{FF2B5EF4-FFF2-40B4-BE49-F238E27FC236}">
                <a16:creationId xmlns:a16="http://schemas.microsoft.com/office/drawing/2014/main" id="{62FD24EC-4248-3744-1CF0-79AC17E161EF}"/>
              </a:ext>
            </a:extLst>
          </p:cNvPr>
          <p:cNvSpPr>
            <a:spLocks noGrp="1"/>
          </p:cNvSpPr>
          <p:nvPr/>
        </p:nvSpPr>
        <p:spPr>
          <a:xfrm>
            <a:off x="742950" y="1695450"/>
            <a:ext cx="342900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5250" b="1">
                <a:solidFill>
                  <a:srgbClr val="FF603B"/>
                </a:solidFill>
              </a:defRPr>
            </a:pPr>
            <a:r>
              <a:rPr sz="5250" b="1" dirty="0">
                <a:solidFill>
                  <a:srgbClr val="FF603B"/>
                </a:solidFill>
              </a:rPr>
              <a:t>00.0%</a:t>
            </a:r>
          </a:p>
        </p:txBody>
      </p:sp>
      <p:sp>
        <p:nvSpPr>
          <p:cNvPr id="7" name="metric-label">
            <a:extLst>
              <a:ext uri="{FF2B5EF4-FFF2-40B4-BE49-F238E27FC236}">
                <a16:creationId xmlns:a16="http://schemas.microsoft.com/office/drawing/2014/main" id="{E0BECF39-39EE-2012-3F1F-56F330473104}"/>
              </a:ext>
            </a:extLst>
          </p:cNvPr>
          <p:cNvSpPr>
            <a:spLocks noGrp="1"/>
          </p:cNvSpPr>
          <p:nvPr/>
        </p:nvSpPr>
        <p:spPr>
          <a:xfrm>
            <a:off x="800100" y="2886075"/>
            <a:ext cx="371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25" b="0">
                <a:solidFill>
                  <a:srgbClr val="687174"/>
                </a:solidFill>
              </a:defRPr>
            </a:pPr>
            <a:r>
              <a:rPr sz="1725" b="0" dirty="0">
                <a:solidFill>
                  <a:srgbClr val="687174"/>
                </a:solidFill>
              </a:rPr>
              <a:t>Primary metric or outcome</a:t>
            </a:r>
          </a:p>
        </p:txBody>
      </p:sp>
      <p:sp>
        <p:nvSpPr>
          <p:cNvPr id="9" name="vertical-rule">
            <a:extLst>
              <a:ext uri="{FF2B5EF4-FFF2-40B4-BE49-F238E27FC236}">
                <a16:creationId xmlns:a16="http://schemas.microsoft.com/office/drawing/2014/main" id="{0DD22003-6B0F-1EC6-1572-C38572DBBDE8}"/>
              </a:ext>
            </a:extLst>
          </p:cNvPr>
          <p:cNvSpPr>
            <a:spLocks noGrp="1"/>
          </p:cNvSpPr>
          <p:nvPr/>
        </p:nvSpPr>
        <p:spPr>
          <a:xfrm>
            <a:off x="4762500" y="1714500"/>
            <a:ext cx="19050" cy="3429000"/>
          </a:xfrm>
          <a:prstGeom prst="rect">
            <a:avLst/>
          </a:prstGeom>
          <a:solidFill>
            <a:srgbClr val="D9E6E7"/>
          </a:solidFill>
          <a:ln w="0">
            <a:noFill/>
            <a:prstDash val="solid"/>
          </a:ln>
        </p:spPr>
      </p:sp>
      <p:sp>
        <p:nvSpPr>
          <p:cNvPr id="11" name="result-heading">
            <a:extLst>
              <a:ext uri="{FF2B5EF4-FFF2-40B4-BE49-F238E27FC236}">
                <a16:creationId xmlns:a16="http://schemas.microsoft.com/office/drawing/2014/main" id="{3219596C-B801-B663-20E6-888509F5CA82}"/>
              </a:ext>
            </a:extLst>
          </p:cNvPr>
          <p:cNvSpPr>
            <a:spLocks noGrp="1"/>
          </p:cNvSpPr>
          <p:nvPr/>
        </p:nvSpPr>
        <p:spPr>
          <a:xfrm>
            <a:off x="5334000" y="1752600"/>
            <a:ext cx="5619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257985"/>
                </a:solidFill>
              </a:defRPr>
            </a:pPr>
            <a:r>
              <a:rPr sz="2250" b="1" dirty="0">
                <a:solidFill>
                  <a:srgbClr val="257985"/>
                </a:solidFill>
              </a:rPr>
              <a:t>What this result means</a:t>
            </a:r>
          </a:p>
        </p:txBody>
      </p:sp>
      <p:sp>
        <p:nvSpPr>
          <p:cNvPr id="13" name="bullet-1">
            <a:extLst>
              <a:ext uri="{FF2B5EF4-FFF2-40B4-BE49-F238E27FC236}">
                <a16:creationId xmlns:a16="http://schemas.microsoft.com/office/drawing/2014/main" id="{A8CEDAD3-9497-B1CC-FEFE-6E9A13F67B9D}"/>
              </a:ext>
            </a:extLst>
          </p:cNvPr>
          <p:cNvSpPr>
            <a:spLocks noGrp="1"/>
          </p:cNvSpPr>
          <p:nvPr/>
        </p:nvSpPr>
        <p:spPr>
          <a:xfrm>
            <a:off x="5429250" y="2647950"/>
            <a:ext cx="114300" cy="114300"/>
          </a:xfrm>
          <a:prstGeom prst="ellipse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15" name="bullet-text-1">
            <a:extLst>
              <a:ext uri="{FF2B5EF4-FFF2-40B4-BE49-F238E27FC236}">
                <a16:creationId xmlns:a16="http://schemas.microsoft.com/office/drawing/2014/main" id="{8771E670-60BF-5E3E-0659-FC64D3F0694E}"/>
              </a:ext>
            </a:extLst>
          </p:cNvPr>
          <p:cNvSpPr>
            <a:spLocks noGrp="1"/>
          </p:cNvSpPr>
          <p:nvPr/>
        </p:nvSpPr>
        <p:spPr>
          <a:xfrm>
            <a:off x="5715000" y="2533650"/>
            <a:ext cx="5191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Explain the direction and scale of the result.</a:t>
            </a:r>
          </a:p>
        </p:txBody>
      </p:sp>
      <p:sp>
        <p:nvSpPr>
          <p:cNvPr id="17" name="bullet-2">
            <a:extLst>
              <a:ext uri="{FF2B5EF4-FFF2-40B4-BE49-F238E27FC236}">
                <a16:creationId xmlns:a16="http://schemas.microsoft.com/office/drawing/2014/main" id="{4F85F194-31BA-F0F6-4915-3441C98CEC8D}"/>
              </a:ext>
            </a:extLst>
          </p:cNvPr>
          <p:cNvSpPr>
            <a:spLocks noGrp="1"/>
          </p:cNvSpPr>
          <p:nvPr/>
        </p:nvSpPr>
        <p:spPr>
          <a:xfrm>
            <a:off x="5429250" y="3276600"/>
            <a:ext cx="114300" cy="114300"/>
          </a:xfrm>
          <a:prstGeom prst="ellipse">
            <a:avLst/>
          </a:prstGeom>
          <a:solidFill>
            <a:srgbClr val="FF603B"/>
          </a:solidFill>
          <a:ln w="0">
            <a:noFill/>
            <a:prstDash val="solid"/>
          </a:ln>
        </p:spPr>
      </p:sp>
      <p:sp>
        <p:nvSpPr>
          <p:cNvPr id="19" name="bullet-text-2">
            <a:extLst>
              <a:ext uri="{FF2B5EF4-FFF2-40B4-BE49-F238E27FC236}">
                <a16:creationId xmlns:a16="http://schemas.microsoft.com/office/drawing/2014/main" id="{211EDAF1-AA3E-5376-D3BE-6F402AB84AEE}"/>
              </a:ext>
            </a:extLst>
          </p:cNvPr>
          <p:cNvSpPr>
            <a:spLocks noGrp="1"/>
          </p:cNvSpPr>
          <p:nvPr/>
        </p:nvSpPr>
        <p:spPr>
          <a:xfrm>
            <a:off x="5715000" y="3162300"/>
            <a:ext cx="5191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Compare it with the relevant baseline.</a:t>
            </a:r>
          </a:p>
        </p:txBody>
      </p:sp>
      <p:sp>
        <p:nvSpPr>
          <p:cNvPr id="21" name="bullet-3">
            <a:extLst>
              <a:ext uri="{FF2B5EF4-FFF2-40B4-BE49-F238E27FC236}">
                <a16:creationId xmlns:a16="http://schemas.microsoft.com/office/drawing/2014/main" id="{CCF8167C-0B4B-D686-5FA4-E3B9C4200984}"/>
              </a:ext>
            </a:extLst>
          </p:cNvPr>
          <p:cNvSpPr>
            <a:spLocks noGrp="1"/>
          </p:cNvSpPr>
          <p:nvPr/>
        </p:nvSpPr>
        <p:spPr>
          <a:xfrm>
            <a:off x="5429250" y="3905250"/>
            <a:ext cx="114300" cy="114300"/>
          </a:xfrm>
          <a:prstGeom prst="ellipse">
            <a:avLst/>
          </a:prstGeom>
          <a:solidFill>
            <a:srgbClr val="49AAB5"/>
          </a:solidFill>
          <a:ln w="0">
            <a:noFill/>
            <a:prstDash val="solid"/>
          </a:ln>
        </p:spPr>
      </p:sp>
      <p:sp>
        <p:nvSpPr>
          <p:cNvPr id="23" name="bullet-text-3">
            <a:extLst>
              <a:ext uri="{FF2B5EF4-FFF2-40B4-BE49-F238E27FC236}">
                <a16:creationId xmlns:a16="http://schemas.microsoft.com/office/drawing/2014/main" id="{8FEFD5A5-DE36-B4E1-460E-2BAAAE58076C}"/>
              </a:ext>
            </a:extLst>
          </p:cNvPr>
          <p:cNvSpPr>
            <a:spLocks noGrp="1"/>
          </p:cNvSpPr>
          <p:nvPr/>
        </p:nvSpPr>
        <p:spPr>
          <a:xfrm>
            <a:off x="5715000" y="3790950"/>
            <a:ext cx="5191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03234"/>
                </a:solidFill>
              </a:defRPr>
            </a:pPr>
            <a:r>
              <a:rPr sz="1650" b="0">
                <a:solidFill>
                  <a:srgbClr val="303234"/>
                </a:solidFill>
              </a:rPr>
              <a:t>State the practical or scientific implication.</a:t>
            </a:r>
          </a:p>
        </p:txBody>
      </p:sp>
      <p:sp>
        <p:nvSpPr>
          <p:cNvPr id="25" name="secondary-metric">
            <a:extLst>
              <a:ext uri="{FF2B5EF4-FFF2-40B4-BE49-F238E27FC236}">
                <a16:creationId xmlns:a16="http://schemas.microsoft.com/office/drawing/2014/main" id="{47D435CD-3A84-1AAB-2C41-1C52265E9135}"/>
              </a:ext>
            </a:extLst>
          </p:cNvPr>
          <p:cNvSpPr>
            <a:spLocks noGrp="1"/>
          </p:cNvSpPr>
          <p:nvPr/>
        </p:nvSpPr>
        <p:spPr>
          <a:xfrm>
            <a:off x="781050" y="3886200"/>
            <a:ext cx="3143250" cy="1257300"/>
          </a:xfrm>
          <a:prstGeom prst="roundRect">
            <a:avLst>
              <a:gd name="adj" fmla="val 6061"/>
            </a:avLst>
          </a:prstGeom>
          <a:solidFill>
            <a:srgbClr val="F4F8F8"/>
          </a:solidFill>
          <a:ln w="9525">
            <a:solidFill>
              <a:srgbClr val="D9E6E7"/>
            </a:solidFill>
            <a:prstDash val="solid"/>
          </a:ln>
        </p:spPr>
      </p:sp>
      <p:sp>
        <p:nvSpPr>
          <p:cNvPr id="27" name="secondary-value">
            <a:extLst>
              <a:ext uri="{FF2B5EF4-FFF2-40B4-BE49-F238E27FC236}">
                <a16:creationId xmlns:a16="http://schemas.microsoft.com/office/drawing/2014/main" id="{D7D582BC-4492-2A8B-B35C-CA6531F78656}"/>
              </a:ext>
            </a:extLst>
          </p:cNvPr>
          <p:cNvSpPr>
            <a:spLocks noGrp="1"/>
          </p:cNvSpPr>
          <p:nvPr/>
        </p:nvSpPr>
        <p:spPr>
          <a:xfrm>
            <a:off x="1028700" y="4048125"/>
            <a:ext cx="1285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49AAB5"/>
                </a:solidFill>
              </a:defRPr>
            </a:pPr>
            <a:r>
              <a:rPr sz="2250" b="1">
                <a:solidFill>
                  <a:srgbClr val="49AAB5"/>
                </a:solidFill>
              </a:rPr>
              <a:t>± 0.0</a:t>
            </a:r>
          </a:p>
        </p:txBody>
      </p:sp>
      <p:sp>
        <p:nvSpPr>
          <p:cNvPr id="29" name="secondary-label">
            <a:extLst>
              <a:ext uri="{FF2B5EF4-FFF2-40B4-BE49-F238E27FC236}">
                <a16:creationId xmlns:a16="http://schemas.microsoft.com/office/drawing/2014/main" id="{24550DEF-3AB4-1C8A-8598-9950F3CA0795}"/>
              </a:ext>
            </a:extLst>
          </p:cNvPr>
          <p:cNvSpPr>
            <a:spLocks noGrp="1"/>
          </p:cNvSpPr>
          <p:nvPr/>
        </p:nvSpPr>
        <p:spPr>
          <a:xfrm>
            <a:off x="1028700" y="4552950"/>
            <a:ext cx="2333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687174"/>
                </a:solidFill>
              </a:defRPr>
            </a:pPr>
            <a:r>
              <a:rPr sz="1275" b="0">
                <a:solidFill>
                  <a:srgbClr val="687174"/>
                </a:solidFill>
              </a:rPr>
              <a:t>Variation / confidence</a:t>
            </a:r>
          </a:p>
        </p:txBody>
      </p:sp>
    </p:spTree>
    <p:extLst>
      <p:ext uri="{BB962C8B-B14F-4D97-AF65-F5344CB8AC3E}">
        <p14:creationId xmlns:p14="http://schemas.microsoft.com/office/powerpoint/2010/main" val="2884280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title">
            <a:extLst>
              <a:ext uri="{FF2B5EF4-FFF2-40B4-BE49-F238E27FC236}">
                <a16:creationId xmlns:a16="http://schemas.microsoft.com/office/drawing/2014/main" id="{8FEB41B4-8CD2-2644-CF92-1F0EFF535860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303234"/>
                </a:solidFill>
              </a:defRPr>
            </a:pPr>
            <a:r>
              <a:rPr sz="2850" b="1" dirty="0">
                <a:solidFill>
                  <a:srgbClr val="303234"/>
                </a:solidFill>
              </a:rPr>
              <a:t>Comparisons</a:t>
            </a:r>
            <a:r>
              <a:rPr lang="en-US" sz="2850" b="1" dirty="0">
                <a:solidFill>
                  <a:srgbClr val="303234"/>
                </a:solidFill>
              </a:rPr>
              <a:t> Table</a:t>
            </a:r>
            <a:endParaRPr sz="2850" b="1" dirty="0">
              <a:solidFill>
                <a:srgbClr val="303234"/>
              </a:solidFill>
            </a:endParaRPr>
          </a:p>
        </p:txBody>
      </p:sp>
      <p:sp>
        <p:nvSpPr>
          <p:cNvPr id="5" name="table-note">
            <a:extLst>
              <a:ext uri="{FF2B5EF4-FFF2-40B4-BE49-F238E27FC236}">
                <a16:creationId xmlns:a16="http://schemas.microsoft.com/office/drawing/2014/main" id="{21F84C88-EE6F-DE30-C01E-B515821F51AE}"/>
              </a:ext>
            </a:extLst>
          </p:cNvPr>
          <p:cNvSpPr>
            <a:spLocks noGrp="1"/>
          </p:cNvSpPr>
          <p:nvPr/>
        </p:nvSpPr>
        <p:spPr>
          <a:xfrm>
            <a:off x="781050" y="5000625"/>
            <a:ext cx="904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687174"/>
                </a:solidFill>
              </a:defRPr>
            </a:pPr>
            <a:r>
              <a:rPr sz="1200" b="0" dirty="0">
                <a:solidFill>
                  <a:srgbClr val="687174"/>
                </a:solidFill>
              </a:rPr>
              <a:t>Use a short note to define abbreviations or evaluation conditions.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168CA07-B387-49B1-22F3-F1E207116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787353"/>
              </p:ext>
            </p:extLst>
          </p:nvPr>
        </p:nvGraphicFramePr>
        <p:xfrm>
          <a:off x="1408242" y="1600597"/>
          <a:ext cx="8421558" cy="3009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3812">
                  <a:extLst>
                    <a:ext uri="{9D8B030D-6E8A-4147-A177-3AD203B41FA5}">
                      <a16:colId xmlns:a16="http://schemas.microsoft.com/office/drawing/2014/main" val="659381451"/>
                    </a:ext>
                  </a:extLst>
                </a:gridCol>
                <a:gridCol w="4180560">
                  <a:extLst>
                    <a:ext uri="{9D8B030D-6E8A-4147-A177-3AD203B41FA5}">
                      <a16:colId xmlns:a16="http://schemas.microsoft.com/office/drawing/2014/main" val="1625183584"/>
                    </a:ext>
                  </a:extLst>
                </a:gridCol>
                <a:gridCol w="2807186">
                  <a:extLst>
                    <a:ext uri="{9D8B030D-6E8A-4147-A177-3AD203B41FA5}">
                      <a16:colId xmlns:a16="http://schemas.microsoft.com/office/drawing/2014/main" val="1083049199"/>
                    </a:ext>
                  </a:extLst>
                </a:gridCol>
              </a:tblGrid>
              <a:tr h="3951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225068"/>
                  </a:ext>
                </a:extLst>
              </a:tr>
              <a:tr h="70252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9179282"/>
                  </a:ext>
                </a:extLst>
              </a:tr>
              <a:tr h="9557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2916487"/>
                  </a:ext>
                </a:extLst>
              </a:tr>
              <a:tr h="9557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Model3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750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261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-title">
            <a:extLst>
              <a:ext uri="{FF2B5EF4-FFF2-40B4-BE49-F238E27FC236}">
                <a16:creationId xmlns:a16="http://schemas.microsoft.com/office/drawing/2014/main" id="{6B3E8AB8-AD2E-F6C6-F876-8C721DD8B315}"/>
              </a:ext>
            </a:extLst>
          </p:cNvPr>
          <p:cNvSpPr>
            <a:spLocks noGrp="1"/>
          </p:cNvSpPr>
          <p:nvPr/>
        </p:nvSpPr>
        <p:spPr>
          <a:xfrm>
            <a:off x="685800" y="495300"/>
            <a:ext cx="9906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850" b="1">
                <a:solidFill>
                  <a:srgbClr val="303234"/>
                </a:solidFill>
              </a:defRPr>
            </a:pPr>
            <a:r>
              <a:rPr sz="2850" b="1">
                <a:solidFill>
                  <a:srgbClr val="303234"/>
                </a:solidFill>
              </a:rPr>
              <a:t>Three Ideas to Take Forward</a:t>
            </a:r>
          </a:p>
        </p:txBody>
      </p:sp>
      <p:sp>
        <p:nvSpPr>
          <p:cNvPr id="5" name="takeaway-number-0">
            <a:extLst>
              <a:ext uri="{FF2B5EF4-FFF2-40B4-BE49-F238E27FC236}">
                <a16:creationId xmlns:a16="http://schemas.microsoft.com/office/drawing/2014/main" id="{7D390A7B-6CF4-745A-5468-B2BF1BF6AD46}"/>
              </a:ext>
            </a:extLst>
          </p:cNvPr>
          <p:cNvSpPr>
            <a:spLocks noGrp="1"/>
          </p:cNvSpPr>
          <p:nvPr/>
        </p:nvSpPr>
        <p:spPr>
          <a:xfrm>
            <a:off x="781050" y="1666875"/>
            <a:ext cx="8763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49AAB5"/>
                </a:solidFill>
              </a:defRPr>
            </a:pPr>
            <a:r>
              <a:rPr sz="2550" b="1">
                <a:solidFill>
                  <a:srgbClr val="49AAB5"/>
                </a:solidFill>
              </a:rPr>
              <a:t>01</a:t>
            </a:r>
          </a:p>
        </p:txBody>
      </p:sp>
      <p:sp>
        <p:nvSpPr>
          <p:cNvPr id="7" name="takeaway-heading-0">
            <a:extLst>
              <a:ext uri="{FF2B5EF4-FFF2-40B4-BE49-F238E27FC236}">
                <a16:creationId xmlns:a16="http://schemas.microsoft.com/office/drawing/2014/main" id="{C43F708A-EB33-33F2-9E64-57D48674AC60}"/>
              </a:ext>
            </a:extLst>
          </p:cNvPr>
          <p:cNvSpPr>
            <a:spLocks noGrp="1"/>
          </p:cNvSpPr>
          <p:nvPr/>
        </p:nvSpPr>
        <p:spPr>
          <a:xfrm>
            <a:off x="1809750" y="16668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303234"/>
                </a:solidFill>
              </a:defRPr>
            </a:pPr>
            <a:r>
              <a:rPr sz="1875" b="1">
                <a:solidFill>
                  <a:srgbClr val="303234"/>
                </a:solidFill>
              </a:rPr>
              <a:t>Finding</a:t>
            </a:r>
          </a:p>
        </p:txBody>
      </p:sp>
      <p:sp>
        <p:nvSpPr>
          <p:cNvPr id="9" name="takeaway-copy-0">
            <a:extLst>
              <a:ext uri="{FF2B5EF4-FFF2-40B4-BE49-F238E27FC236}">
                <a16:creationId xmlns:a16="http://schemas.microsoft.com/office/drawing/2014/main" id="{2F1C4CF2-1862-3523-F5A4-B54E4929D535}"/>
              </a:ext>
            </a:extLst>
          </p:cNvPr>
          <p:cNvSpPr>
            <a:spLocks noGrp="1"/>
          </p:cNvSpPr>
          <p:nvPr/>
        </p:nvSpPr>
        <p:spPr>
          <a:xfrm>
            <a:off x="4143375" y="1666875"/>
            <a:ext cx="638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687174"/>
                </a:solidFill>
              </a:defRPr>
            </a:pPr>
            <a:r>
              <a:rPr sz="1650" b="0" dirty="0">
                <a:solidFill>
                  <a:srgbClr val="687174"/>
                </a:solidFill>
              </a:rPr>
              <a:t>State the strongest supported finding.</a:t>
            </a:r>
          </a:p>
        </p:txBody>
      </p:sp>
      <p:sp>
        <p:nvSpPr>
          <p:cNvPr id="11" name="takeaway-rule-0">
            <a:extLst>
              <a:ext uri="{FF2B5EF4-FFF2-40B4-BE49-F238E27FC236}">
                <a16:creationId xmlns:a16="http://schemas.microsoft.com/office/drawing/2014/main" id="{B1991D39-E12B-0144-73CA-E46DE941ADB1}"/>
              </a:ext>
            </a:extLst>
          </p:cNvPr>
          <p:cNvSpPr>
            <a:spLocks noGrp="1"/>
          </p:cNvSpPr>
          <p:nvPr/>
        </p:nvSpPr>
        <p:spPr>
          <a:xfrm>
            <a:off x="1809750" y="2409825"/>
            <a:ext cx="8715375" cy="9525"/>
          </a:xfrm>
          <a:prstGeom prst="rect">
            <a:avLst/>
          </a:prstGeom>
          <a:solidFill>
            <a:srgbClr val="D9E6E7"/>
          </a:solidFill>
          <a:ln w="0">
            <a:noFill/>
            <a:prstDash val="solid"/>
          </a:ln>
        </p:spPr>
      </p:sp>
      <p:sp>
        <p:nvSpPr>
          <p:cNvPr id="13" name="takeaway-number-1">
            <a:extLst>
              <a:ext uri="{FF2B5EF4-FFF2-40B4-BE49-F238E27FC236}">
                <a16:creationId xmlns:a16="http://schemas.microsoft.com/office/drawing/2014/main" id="{6DC7F5E4-E1CF-8AB2-6837-98258A7F8910}"/>
              </a:ext>
            </a:extLst>
          </p:cNvPr>
          <p:cNvSpPr>
            <a:spLocks noGrp="1"/>
          </p:cNvSpPr>
          <p:nvPr/>
        </p:nvSpPr>
        <p:spPr>
          <a:xfrm>
            <a:off x="781050" y="2962275"/>
            <a:ext cx="8763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FF603B"/>
                </a:solidFill>
              </a:defRPr>
            </a:pPr>
            <a:r>
              <a:rPr sz="2550" b="1">
                <a:solidFill>
                  <a:srgbClr val="FF603B"/>
                </a:solidFill>
              </a:rPr>
              <a:t>02</a:t>
            </a:r>
          </a:p>
        </p:txBody>
      </p:sp>
      <p:sp>
        <p:nvSpPr>
          <p:cNvPr id="15" name="takeaway-heading-1">
            <a:extLst>
              <a:ext uri="{FF2B5EF4-FFF2-40B4-BE49-F238E27FC236}">
                <a16:creationId xmlns:a16="http://schemas.microsoft.com/office/drawing/2014/main" id="{8495EC7D-05BB-FE41-E15C-41398B2DC4A6}"/>
              </a:ext>
            </a:extLst>
          </p:cNvPr>
          <p:cNvSpPr>
            <a:spLocks noGrp="1"/>
          </p:cNvSpPr>
          <p:nvPr/>
        </p:nvSpPr>
        <p:spPr>
          <a:xfrm>
            <a:off x="1809750" y="29622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303234"/>
                </a:solidFill>
              </a:defRPr>
            </a:pPr>
            <a:r>
              <a:rPr sz="1875" b="1">
                <a:solidFill>
                  <a:srgbClr val="303234"/>
                </a:solidFill>
              </a:rPr>
              <a:t>Meaning</a:t>
            </a:r>
          </a:p>
        </p:txBody>
      </p:sp>
      <p:sp>
        <p:nvSpPr>
          <p:cNvPr id="17" name="takeaway-copy-1">
            <a:extLst>
              <a:ext uri="{FF2B5EF4-FFF2-40B4-BE49-F238E27FC236}">
                <a16:creationId xmlns:a16="http://schemas.microsoft.com/office/drawing/2014/main" id="{172BC798-21AA-FA42-C032-8837CF910A7A}"/>
              </a:ext>
            </a:extLst>
          </p:cNvPr>
          <p:cNvSpPr>
            <a:spLocks noGrp="1"/>
          </p:cNvSpPr>
          <p:nvPr/>
        </p:nvSpPr>
        <p:spPr>
          <a:xfrm>
            <a:off x="4143375" y="2962275"/>
            <a:ext cx="638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687174"/>
                </a:solidFill>
              </a:defRPr>
            </a:pPr>
            <a:r>
              <a:rPr sz="1650" b="0" dirty="0">
                <a:solidFill>
                  <a:srgbClr val="687174"/>
                </a:solidFill>
              </a:rPr>
              <a:t>Explain why it matters in practice.</a:t>
            </a:r>
          </a:p>
        </p:txBody>
      </p:sp>
      <p:sp>
        <p:nvSpPr>
          <p:cNvPr id="19" name="takeaway-rule-1">
            <a:extLst>
              <a:ext uri="{FF2B5EF4-FFF2-40B4-BE49-F238E27FC236}">
                <a16:creationId xmlns:a16="http://schemas.microsoft.com/office/drawing/2014/main" id="{08F42149-7355-397C-E157-B9BC33E42431}"/>
              </a:ext>
            </a:extLst>
          </p:cNvPr>
          <p:cNvSpPr>
            <a:spLocks noGrp="1"/>
          </p:cNvSpPr>
          <p:nvPr/>
        </p:nvSpPr>
        <p:spPr>
          <a:xfrm>
            <a:off x="1809750" y="3705225"/>
            <a:ext cx="8715375" cy="9525"/>
          </a:xfrm>
          <a:prstGeom prst="rect">
            <a:avLst/>
          </a:prstGeom>
          <a:solidFill>
            <a:srgbClr val="D9E6E7"/>
          </a:solidFill>
          <a:ln w="0">
            <a:noFill/>
            <a:prstDash val="solid"/>
          </a:ln>
        </p:spPr>
      </p:sp>
      <p:sp>
        <p:nvSpPr>
          <p:cNvPr id="21" name="takeaway-number-2">
            <a:extLst>
              <a:ext uri="{FF2B5EF4-FFF2-40B4-BE49-F238E27FC236}">
                <a16:creationId xmlns:a16="http://schemas.microsoft.com/office/drawing/2014/main" id="{791868CE-FA50-31E8-1149-AFDAF1689179}"/>
              </a:ext>
            </a:extLst>
          </p:cNvPr>
          <p:cNvSpPr>
            <a:spLocks noGrp="1"/>
          </p:cNvSpPr>
          <p:nvPr/>
        </p:nvSpPr>
        <p:spPr>
          <a:xfrm>
            <a:off x="781050" y="4257675"/>
            <a:ext cx="8763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550" b="1">
                <a:solidFill>
                  <a:srgbClr val="49AAB5"/>
                </a:solidFill>
              </a:defRPr>
            </a:pPr>
            <a:r>
              <a:rPr sz="2550" b="1">
                <a:solidFill>
                  <a:srgbClr val="49AAB5"/>
                </a:solidFill>
              </a:rPr>
              <a:t>03</a:t>
            </a:r>
          </a:p>
        </p:txBody>
      </p:sp>
      <p:sp>
        <p:nvSpPr>
          <p:cNvPr id="23" name="takeaway-heading-2">
            <a:extLst>
              <a:ext uri="{FF2B5EF4-FFF2-40B4-BE49-F238E27FC236}">
                <a16:creationId xmlns:a16="http://schemas.microsoft.com/office/drawing/2014/main" id="{6CB3FE38-F7A3-AFC2-5796-BA2090FC53C0}"/>
              </a:ext>
            </a:extLst>
          </p:cNvPr>
          <p:cNvSpPr>
            <a:spLocks noGrp="1"/>
          </p:cNvSpPr>
          <p:nvPr/>
        </p:nvSpPr>
        <p:spPr>
          <a:xfrm>
            <a:off x="1809750" y="4257675"/>
            <a:ext cx="228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303234"/>
                </a:solidFill>
              </a:defRPr>
            </a:pPr>
            <a:r>
              <a:rPr sz="1875" b="1">
                <a:solidFill>
                  <a:srgbClr val="303234"/>
                </a:solidFill>
              </a:rPr>
              <a:t>Next step</a:t>
            </a:r>
          </a:p>
        </p:txBody>
      </p:sp>
      <p:sp>
        <p:nvSpPr>
          <p:cNvPr id="25" name="takeaway-copy-2">
            <a:extLst>
              <a:ext uri="{FF2B5EF4-FFF2-40B4-BE49-F238E27FC236}">
                <a16:creationId xmlns:a16="http://schemas.microsoft.com/office/drawing/2014/main" id="{4AAB9239-9C22-7B05-0708-896B2230B348}"/>
              </a:ext>
            </a:extLst>
          </p:cNvPr>
          <p:cNvSpPr>
            <a:spLocks noGrp="1"/>
          </p:cNvSpPr>
          <p:nvPr/>
        </p:nvSpPr>
        <p:spPr>
          <a:xfrm>
            <a:off x="4143375" y="4257675"/>
            <a:ext cx="6381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687174"/>
                </a:solidFill>
              </a:defRPr>
            </a:pPr>
            <a:r>
              <a:rPr sz="1650" b="0">
                <a:solidFill>
                  <a:srgbClr val="687174"/>
                </a:solidFill>
              </a:rPr>
              <a:t>Identify the most useful future direction.</a:t>
            </a:r>
          </a:p>
        </p:txBody>
      </p:sp>
      <p:sp>
        <p:nvSpPr>
          <p:cNvPr id="27" name="takeaway-rule-2">
            <a:extLst>
              <a:ext uri="{FF2B5EF4-FFF2-40B4-BE49-F238E27FC236}">
                <a16:creationId xmlns:a16="http://schemas.microsoft.com/office/drawing/2014/main" id="{1C5C6716-CC07-06E0-BD88-DB15B78C1CDA}"/>
              </a:ext>
            </a:extLst>
          </p:cNvPr>
          <p:cNvSpPr>
            <a:spLocks noGrp="1"/>
          </p:cNvSpPr>
          <p:nvPr/>
        </p:nvSpPr>
        <p:spPr>
          <a:xfrm>
            <a:off x="1809750" y="5000625"/>
            <a:ext cx="8715375" cy="9525"/>
          </a:xfrm>
          <a:prstGeom prst="rect">
            <a:avLst/>
          </a:prstGeom>
          <a:solidFill>
            <a:srgbClr val="D9E6E7"/>
          </a:solidFill>
          <a:ln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80424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ED8704-C3DD-507B-6F19-448A46A3B5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Presenter Name  •  email@example.com </a:t>
            </a:r>
          </a:p>
        </p:txBody>
      </p:sp>
    </p:spTree>
    <p:extLst>
      <p:ext uri="{BB962C8B-B14F-4D97-AF65-F5344CB8AC3E}">
        <p14:creationId xmlns:p14="http://schemas.microsoft.com/office/powerpoint/2010/main" val="2026642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COEAHS-2026">
      <a:dk1>
        <a:srgbClr val="1E292B"/>
      </a:dk1>
      <a:lt1>
        <a:sysClr val="window" lastClr="FFFFFF"/>
      </a:lt1>
      <a:dk2>
        <a:srgbClr val="35484B"/>
      </a:dk2>
      <a:lt2>
        <a:srgbClr val="E5EFF0"/>
      </a:lt2>
      <a:accent1>
        <a:srgbClr val="49AAB5"/>
      </a:accent1>
      <a:accent2>
        <a:srgbClr val="FF603B"/>
      </a:accent2>
      <a:accent3>
        <a:srgbClr val="F4B94C"/>
      </a:accent3>
      <a:accent4>
        <a:srgbClr val="257985"/>
      </a:accent4>
      <a:accent5>
        <a:srgbClr val="D9472F"/>
      </a:accent5>
      <a:accent6>
        <a:srgbClr val="FFD57A"/>
      </a:accent6>
      <a:hlink>
        <a:srgbClr val="257985"/>
      </a:hlink>
      <a:folHlink>
        <a:srgbClr val="D9472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273</Words>
  <Application>Microsoft Office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AndY</dc:creator>
  <cp:lastModifiedBy>AndY</cp:lastModifiedBy>
  <cp:revision>2</cp:revision>
  <dcterms:created xsi:type="dcterms:W3CDTF">2026-08-15T22:34:21Z</dcterms:created>
  <dcterms:modified xsi:type="dcterms:W3CDTF">2026-08-15T23:57:06Z</dcterms:modified>
</cp:coreProperties>
</file>